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2" r:id="rId6"/>
  </p:sldMasterIdLst>
  <p:notesMasterIdLst>
    <p:notesMasterId r:id="rId43"/>
  </p:notesMasterIdLst>
  <p:handoutMasterIdLst>
    <p:handoutMasterId r:id="rId44"/>
  </p:handoutMasterIdLst>
  <p:sldIdLst>
    <p:sldId id="257" r:id="rId7"/>
    <p:sldId id="271" r:id="rId8"/>
    <p:sldId id="280" r:id="rId9"/>
    <p:sldId id="281" r:id="rId10"/>
    <p:sldId id="273" r:id="rId11"/>
    <p:sldId id="284" r:id="rId12"/>
    <p:sldId id="310" r:id="rId13"/>
    <p:sldId id="288" r:id="rId14"/>
    <p:sldId id="283" r:id="rId15"/>
    <p:sldId id="286" r:id="rId16"/>
    <p:sldId id="285" r:id="rId17"/>
    <p:sldId id="292" r:id="rId18"/>
    <p:sldId id="291" r:id="rId19"/>
    <p:sldId id="290" r:id="rId20"/>
    <p:sldId id="296" r:id="rId21"/>
    <p:sldId id="311" r:id="rId22"/>
    <p:sldId id="289" r:id="rId23"/>
    <p:sldId id="295" r:id="rId24"/>
    <p:sldId id="279" r:id="rId25"/>
    <p:sldId id="278" r:id="rId26"/>
    <p:sldId id="309" r:id="rId27"/>
    <p:sldId id="282" r:id="rId28"/>
    <p:sldId id="277" r:id="rId29"/>
    <p:sldId id="294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70" r:id="rId42"/>
  </p:sldIdLst>
  <p:sldSz cx="12192000" cy="6858000"/>
  <p:notesSz cx="6797675" cy="985678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3A5E2F-81F5-2799-2429-F23EA8C68A58}" name="Susanne de Hart" initials="Sd" userId="S::susanne.dehart@reddingsbrigade.nl::0cae45c0-6bc1-4baf-b805-984deede6ff2" providerId="AD"/>
  <p188:author id="{3321DD95-3376-23BB-E3E6-D5DB3BC8369F}" name="Marc van der Jagt" initials="MJ" userId="S::marc.vanderjagt@reddingsbrigade.nl::1c42d494-e616-46d0-82fb-290be5660c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00"/>
    <a:srgbClr val="D52B1E"/>
    <a:srgbClr val="FFED00"/>
    <a:srgbClr val="F9E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75C906-DA7B-4A6F-91EF-E57BBABBDC1C}" type="datetimeFigureOut">
              <a:rPr lang="nl-NL"/>
              <a:pPr>
                <a:defRPr/>
              </a:pPr>
              <a:t>21-2-2024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6FF49C-4E7A-4704-9CB9-6C14BCBFD9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728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2DE0AE-112E-4A41-92EC-5AE810CC2995}" type="datetimeFigureOut">
              <a:rPr lang="nl-NL"/>
              <a:pPr>
                <a:defRPr/>
              </a:pPr>
              <a:t>21-2-2024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7FCDB5-89CF-438D-A425-D673340A48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68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39775"/>
            <a:ext cx="6569075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55119E-7085-4F30-AC13-ECD32226530A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66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FCDB5-89CF-438D-A425-D673340A48C1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48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39775"/>
            <a:ext cx="6569075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C1C6D-0BF9-409C-BD40-32DCAF98B1E4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23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 descr="RBN_PPT_Golf_Rood_RGB_A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61027"/>
            <a:ext cx="12192000" cy="119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 descr="RBN_PPT_Golven_Rood_RGB_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74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200" y="3140968"/>
            <a:ext cx="10957408" cy="86409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09600" y="1930822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24146A-CDB2-4296-B1F0-A81D014B3DC4}" type="datetimeFigureOut">
              <a:rPr lang="nl-NL"/>
              <a:pPr>
                <a:defRPr/>
              </a:pPr>
              <a:t>21-2-2024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12" name="Afbeelding 10" descr="RBN_Logo_Oranje_RGB.png">
            <a:extLst>
              <a:ext uri="{FF2B5EF4-FFF2-40B4-BE49-F238E27FC236}">
                <a16:creationId xmlns:a16="http://schemas.microsoft.com/office/drawing/2014/main" id="{D9AE6FB5-CCBC-462E-A283-D908DE36D9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424" y="6166362"/>
            <a:ext cx="2153100" cy="3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9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AC11-555F-40C9-BA58-5E46FAA3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299D-5266-413F-9C5C-DDCD52CC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17063-F6C3-4C37-BD84-44F95912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F4E6F-5E61-4392-9214-360C7D43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11D14-160F-4091-9597-35AB2E2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2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CE54-44B5-448A-92EE-D5C07F43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F3157-AD06-478C-B7E5-B6213421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CCA25-B13B-4130-A96B-EF98280F0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5E800-4EA3-40A6-B367-BF17B2CF8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EAF3C-894E-43B7-A0FB-FC7335B4D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B3880-A634-42E8-A019-5FF4284A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DAEF3-2076-4256-9F95-664D847D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7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7D9-5330-4D23-BD7C-AB743D9A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FDE5-B921-4279-BB89-AE122EF4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F1E77-E0C8-40BD-A5DF-8642EBB88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F4167-0887-4DCA-BB9C-ED6027C5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52449-53ED-48FD-B0BB-9904BE12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14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BBFE-06F9-44E7-9335-B63DAF0E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55A6-C171-4A78-AD92-1546A0109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2446-CC3F-471D-AD01-B216C2C2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89DC-3AEC-415B-AA7F-A9BEE4C07754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CFB32-4F91-46CD-B0C6-A7254E4A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581C8-20E2-4DC5-A0D6-960E6BD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49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25FB-730C-465E-8D91-A40FD8BE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AD38D-8AF0-4921-BB45-15D26DBC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89DC-3AEC-415B-AA7F-A9BEE4C07754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A872E-C881-4DD2-8C36-94967DD0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B893-AB25-44EA-AFC5-95F38401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1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8CE4-2ED9-4465-AF35-0E501301B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088D3-FCC0-4C10-8656-6BF16025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33487-6A8F-41F1-BC40-53D9D666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89DC-3AEC-415B-AA7F-A9BEE4C07754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1DA2-2840-46B2-9ED7-5FBC85A9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4BC88-85D3-4388-B9A2-17E0EEC6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86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AC11-555F-40C9-BA58-5E46FAA3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299D-5266-413F-9C5C-DDCD52CC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17063-F6C3-4C37-BD84-44F95912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B3107-81DB-4601-ADAC-D21CABF9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89DC-3AEC-415B-AA7F-A9BEE4C07754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F4E6F-5E61-4392-9214-360C7D43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11D14-160F-4091-9597-35AB2E2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54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CE54-44B5-448A-92EE-D5C07F43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F3157-AD06-478C-B7E5-B6213421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CCA25-B13B-4130-A96B-EF98280F0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5E800-4EA3-40A6-B367-BF17B2CF8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EAF3C-894E-43B7-A0FB-FC7335B4D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E88D58-CEE1-4624-A8B5-8FB29603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89DC-3AEC-415B-AA7F-A9BEE4C07754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B3880-A634-42E8-A019-5FF4284A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DAEF3-2076-4256-9F95-664D847D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334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7D9-5330-4D23-BD7C-AB743D9A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FDE5-B921-4279-BB89-AE122EF4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F1E77-E0C8-40BD-A5DF-8642EBB88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43811-CAA1-423B-B3D3-5186E812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89DC-3AEC-415B-AA7F-A9BEE4C07754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F4167-0887-4DCA-BB9C-ED6027C5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52449-53ED-48FD-B0BB-9904BE12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10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alibri" pitchFamily="34" charset="0"/>
              <a:buChar char="‐"/>
              <a:defRPr/>
            </a:lvl2pPr>
            <a:lvl4pPr>
              <a:buFont typeface="Calibri" pitchFamily="34" charset="0"/>
              <a:buChar char="‐"/>
              <a:defRPr/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EEB61-C0C3-4AB2-ADFF-38EBBDF5CE8D}" type="datetimeFigureOut">
              <a:rPr lang="nl-NL"/>
              <a:pPr>
                <a:defRPr/>
              </a:pPr>
              <a:t>21-2-2024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71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7B92-7C99-4279-BFA9-36C2BD52643D}" type="datetimeFigureOut">
              <a:rPr lang="nl-NL"/>
              <a:pPr>
                <a:defRPr/>
              </a:pPr>
              <a:t>21-2-2024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05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 descr="RBN_PPT_Golf_Rood_RGB_A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61027"/>
            <a:ext cx="12192000" cy="119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 descr="RBN_PPT_Golven_Rood_RGB_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74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200" y="3140968"/>
            <a:ext cx="10957408" cy="86409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09600" y="1930822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872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RBN_PPT_Golven_Rood_RGB_A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2174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1100" y="3657601"/>
            <a:ext cx="10267375" cy="86409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1310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AC11-555F-40C9-BA58-5E46FAA3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299D-5266-413F-9C5C-DDCD52CC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17063-F6C3-4C37-BD84-44F95912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B3107-81DB-4601-ADAC-D21CABF9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89DC-3AEC-415B-AA7F-A9BEE4C07754}" type="datetimeFigureOut">
              <a:rPr lang="nl-NL" smtClean="0"/>
              <a:t>21-2-2024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F4E6F-5E61-4392-9214-360C7D43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11D14-160F-4091-9597-35AB2E2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98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BBFE-06F9-44E7-9335-B63DAF0E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55A6-C171-4A78-AD92-1546A0109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CFB32-4F91-46CD-B0C6-A7254E4A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581C8-20E2-4DC5-A0D6-960E6BD1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5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25FB-730C-465E-8D91-A40FD8BE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A872E-C881-4DD2-8C36-94967DD0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B893-AB25-44EA-AFC5-95F38401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24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8CE4-2ED9-4465-AF35-0E501301B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088D3-FCC0-4C10-8656-6BF16025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1DA2-2840-46B2-9ED7-5FBC85A9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4BC88-85D3-4388-B9A2-17E0EEC6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6889-6BF8-4975-9D7F-8987F2B1A4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05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6.xml"/><Relationship Id="rId9" Type="http://schemas.openxmlformats.org/officeDocument/2006/relationships/hyperlink" Target="http://www.reddingsbrigade.nl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0" descr="RBN_PPT_Golf_Rood_RGB_A.pn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17232"/>
            <a:ext cx="121920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14" descr="RBN_PPT_Golf_Geel_RGB_A.pn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60107"/>
            <a:ext cx="12192000" cy="11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fbeelding 13" descr="RBN_PPT_Golf_Rood_RGB_A.pn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76008"/>
            <a:ext cx="12192000" cy="9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30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609600" y="16287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 userDrawn="1">
            <p:ph type="dt" sz="half" idx="2"/>
          </p:nvPr>
        </p:nvSpPr>
        <p:spPr>
          <a:xfrm>
            <a:off x="491067" y="6308726"/>
            <a:ext cx="138006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80E70-C5E9-4AE4-A782-EC444FC5F430}" type="datetimeFigureOut">
              <a:rPr lang="nl-NL"/>
              <a:pPr>
                <a:defRPr/>
              </a:pPr>
              <a:t>21-2-2024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 userDrawn="1">
            <p:ph type="ftr" sz="quarter" idx="3"/>
          </p:nvPr>
        </p:nvSpPr>
        <p:spPr>
          <a:xfrm>
            <a:off x="1583267" y="6308726"/>
            <a:ext cx="6817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12" name="Afbeelding 10" descr="RBN_Logo_Oranje_RGB.png">
            <a:extLst>
              <a:ext uri="{FF2B5EF4-FFF2-40B4-BE49-F238E27FC236}">
                <a16:creationId xmlns:a16="http://schemas.microsoft.com/office/drawing/2014/main" id="{4891F2AF-A334-40C7-B765-E71EB5F84F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424" y="6166362"/>
            <a:ext cx="2153100" cy="3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89" r:id="rId4"/>
    <p:sldLayoutId id="2147483690" r:id="rId5"/>
    <p:sldLayoutId id="2147483691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57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57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57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57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57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57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57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57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5700"/>
          </a:solidFill>
          <a:latin typeface="Arial" charset="0"/>
          <a:cs typeface="Arial" charset="0"/>
        </a:defRPr>
      </a:lvl9pPr>
    </p:titleStyle>
    <p:bodyStyle>
      <a:lvl1pPr marL="176213" indent="-176213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7325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3" descr="RBN_PPT_Golf_Rood_RGB_A.png">
            <a:extLst>
              <a:ext uri="{FF2B5EF4-FFF2-40B4-BE49-F238E27FC236}">
                <a16:creationId xmlns:a16="http://schemas.microsoft.com/office/drawing/2014/main" id="{BA9860F1-4685-48BB-8706-A28C4F1015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B7F0D-BDF8-4710-8C80-4AEAE6BBA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A794-A07B-4785-9AEC-897CF19FE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8C125-1F6C-419A-873C-9FED57B2A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B46889-6BF8-4975-9D7F-8987F2B1A4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10" descr="RBN_Logo_Oranje_RGB.png">
            <a:extLst>
              <a:ext uri="{FF2B5EF4-FFF2-40B4-BE49-F238E27FC236}">
                <a16:creationId xmlns:a16="http://schemas.microsoft.com/office/drawing/2014/main" id="{816ACB42-9CBF-43B2-A3FD-0631B4EFD4DC}"/>
              </a:ext>
            </a:extLst>
          </p:cNvPr>
          <p:cNvPicPr preferRelativeResize="0">
            <a:picLocks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32" y="6381356"/>
            <a:ext cx="21531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4A9414C8-F046-46AC-A88B-250A8F53E8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690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4" r:id="rId3"/>
    <p:sldLayoutId id="2147483677" r:id="rId4"/>
    <p:sldLayoutId id="2147483678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57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B7F0D-BDF8-4710-8C80-4AEAE6BBA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8" name="Afbeelding 13" descr="RBN_PPT_Golf_Rood_RGB_A.png">
            <a:extLst>
              <a:ext uri="{FF2B5EF4-FFF2-40B4-BE49-F238E27FC236}">
                <a16:creationId xmlns:a16="http://schemas.microsoft.com/office/drawing/2014/main" id="{BA9860F1-4685-48BB-8706-A28C4F1015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4A9414C8-F046-46AC-A88B-250A8F53E8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2D02F-FAD8-4741-BB3D-33EEAEF96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512" y="6532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C3089DC-3AEC-415B-AA7F-A9BEE4C07754}" type="datetimeFigureOut">
              <a:rPr lang="nl-NL" smtClean="0"/>
              <a:pPr/>
              <a:t>21-2-2024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A794-A07B-4785-9AEC-897CF19FE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5321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8C125-1F6C-419A-873C-9FED57B2A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2884" y="65321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B46889-6BF8-4975-9D7F-8987F2B1A4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hlinkClick r:id="rId9" tgtFrame="_blank"/>
            <a:extLst>
              <a:ext uri="{FF2B5EF4-FFF2-40B4-BE49-F238E27FC236}">
                <a16:creationId xmlns:a16="http://schemas.microsoft.com/office/drawing/2014/main" id="{4ADD7D71-7CD4-4E6E-AD64-C69A9094B11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916" y="125852"/>
            <a:ext cx="2268000" cy="562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4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57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2"/>
          <p:cNvSpPr>
            <a:spLocks noGrp="1"/>
          </p:cNvSpPr>
          <p:nvPr>
            <p:ph type="title"/>
          </p:nvPr>
        </p:nvSpPr>
        <p:spPr>
          <a:xfrm>
            <a:off x="798240" y="1412776"/>
            <a:ext cx="10595520" cy="1143000"/>
          </a:xfrm>
        </p:spPr>
        <p:txBody>
          <a:bodyPr/>
          <a:lstStyle/>
          <a:p>
            <a:pPr algn="ctr" eaLnBrk="1" hangingPunct="1"/>
            <a:r>
              <a:rPr lang="nl-NL" altLang="nl-NL">
                <a:latin typeface="Amasis MT Pro Black"/>
                <a:cs typeface="Arial"/>
              </a:rPr>
              <a:t>Mijn spreekbeurt over de Reddingsbrigade!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2E249-9574-279C-7432-E33D10AE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55" y="332656"/>
            <a:ext cx="7850088" cy="1325563"/>
          </a:xfrm>
        </p:spPr>
        <p:txBody>
          <a:bodyPr/>
          <a:lstStyle/>
          <a:p>
            <a:pPr algn="ctr"/>
            <a:r>
              <a:rPr lang="nl-NL" b="1">
                <a:latin typeface="Amasis MT Pro Black"/>
                <a:cs typeface="Arial"/>
              </a:rPr>
              <a:t>Niet zwemmen! Zeer gevaarlijk!</a:t>
            </a:r>
            <a:endParaRPr lang="nl-NL" b="1"/>
          </a:p>
        </p:txBody>
      </p:sp>
      <p:pic>
        <p:nvPicPr>
          <p:cNvPr id="3" name="Afbeelding 2" descr="rood">
            <a:extLst>
              <a:ext uri="{FF2B5EF4-FFF2-40B4-BE49-F238E27FC236}">
                <a16:creationId xmlns:a16="http://schemas.microsoft.com/office/drawing/2014/main" id="{1F913C35-5D50-1959-53EC-4233415A3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099" y="1526731"/>
            <a:ext cx="5761801" cy="380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92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28F05-B7FA-83DD-CDB7-32970329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80" y="332656"/>
            <a:ext cx="9218240" cy="1325563"/>
          </a:xfrm>
        </p:spPr>
        <p:txBody>
          <a:bodyPr/>
          <a:lstStyle/>
          <a:p>
            <a:pPr algn="ctr"/>
            <a:r>
              <a:rPr lang="nl-NL" b="1">
                <a:latin typeface="Amasis MT Pro"/>
                <a:cs typeface="Arial"/>
              </a:rPr>
              <a:t>Zwemmen en baden verboden!</a:t>
            </a:r>
            <a:endParaRPr lang="nl-NL" b="1">
              <a:latin typeface="Amasis MT Pro"/>
            </a:endParaRPr>
          </a:p>
        </p:txBody>
      </p:sp>
      <p:pic>
        <p:nvPicPr>
          <p:cNvPr id="3" name="Afbeelding 2" descr="dubbel rood">
            <a:extLst>
              <a:ext uri="{FF2B5EF4-FFF2-40B4-BE49-F238E27FC236}">
                <a16:creationId xmlns:a16="http://schemas.microsoft.com/office/drawing/2014/main" id="{82833559-3C97-1C88-1A76-C76B33E0F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997" y="1340768"/>
            <a:ext cx="4222005" cy="491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97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1AA17-B6FC-351A-4C73-5A4399F7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65" y="404664"/>
            <a:ext cx="9866312" cy="1325563"/>
          </a:xfrm>
        </p:spPr>
        <p:txBody>
          <a:bodyPr/>
          <a:lstStyle/>
          <a:p>
            <a:pPr algn="ctr"/>
            <a:r>
              <a:rPr lang="nl-NL" b="1">
                <a:latin typeface="Amasis MT Pro"/>
                <a:cs typeface="Arial"/>
              </a:rPr>
              <a:t>Pas op met zwemmen!</a:t>
            </a:r>
            <a:br>
              <a:rPr lang="nl-NL" b="1">
                <a:latin typeface="Amasis MT Pro"/>
                <a:cs typeface="Arial"/>
              </a:rPr>
            </a:br>
            <a:r>
              <a:rPr lang="nl-NL" b="1">
                <a:latin typeface="Amasis MT Pro"/>
                <a:cs typeface="Arial"/>
              </a:rPr>
              <a:t>Geen drijfmiddelen gebruiken!</a:t>
            </a:r>
            <a:endParaRPr lang="nl-NL" b="1">
              <a:latin typeface="Amasis MT Pro"/>
            </a:endParaRPr>
          </a:p>
        </p:txBody>
      </p:sp>
      <p:pic>
        <p:nvPicPr>
          <p:cNvPr id="3" name="Afbeelding 2" descr="windzak">
            <a:extLst>
              <a:ext uri="{FF2B5EF4-FFF2-40B4-BE49-F238E27FC236}">
                <a16:creationId xmlns:a16="http://schemas.microsoft.com/office/drawing/2014/main" id="{FA0B201D-AD86-2B93-AE0B-C724CCB15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678" y="2129209"/>
            <a:ext cx="3936643" cy="2599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60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89750-A4CF-686D-EB5B-E1B1CC4D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259" y="332656"/>
            <a:ext cx="4245427" cy="1325563"/>
          </a:xfrm>
        </p:spPr>
        <p:txBody>
          <a:bodyPr/>
          <a:lstStyle/>
          <a:p>
            <a:pPr algn="ctr"/>
            <a:r>
              <a:rPr lang="nl-NL">
                <a:latin typeface="Amasis MT Pro Black"/>
                <a:cs typeface="Arial"/>
              </a:rPr>
              <a:t>Kind gevonden!</a:t>
            </a:r>
            <a:endParaRPr lang="nl-NL">
              <a:latin typeface="Amasis MT Pro Black" panose="02040A04050005020304" pitchFamily="18" charset="0"/>
            </a:endParaRPr>
          </a:p>
        </p:txBody>
      </p:sp>
      <p:pic>
        <p:nvPicPr>
          <p:cNvPr id="3" name="Afbeelding 2" descr="kind gevonden">
            <a:extLst>
              <a:ext uri="{FF2B5EF4-FFF2-40B4-BE49-F238E27FC236}">
                <a16:creationId xmlns:a16="http://schemas.microsoft.com/office/drawing/2014/main" id="{B582A5C0-A30E-5DE7-B01D-179AF256A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324" y="1844824"/>
            <a:ext cx="4197351" cy="2772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97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84F21-8AA0-BB32-9331-A3AE8CB8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793" y="404664"/>
            <a:ext cx="7514491" cy="1306025"/>
          </a:xfrm>
        </p:spPr>
        <p:txBody>
          <a:bodyPr/>
          <a:lstStyle/>
          <a:p>
            <a:pPr algn="ctr"/>
            <a:r>
              <a:rPr lang="nl-NL" b="1" err="1">
                <a:latin typeface="Amasis MT Pro"/>
                <a:cs typeface="Arial"/>
              </a:rPr>
              <a:t>Eerstehulppersoneel</a:t>
            </a:r>
            <a:br>
              <a:rPr lang="nl-NL" b="1">
                <a:latin typeface="Amasis MT Pro"/>
                <a:cs typeface="Arial"/>
              </a:rPr>
            </a:br>
            <a:r>
              <a:rPr lang="nl-NL" b="1">
                <a:latin typeface="Amasis MT Pro"/>
                <a:cs typeface="Arial"/>
              </a:rPr>
              <a:t>aanwezig op reddingspost!</a:t>
            </a:r>
            <a:endParaRPr lang="nl-NL" b="1">
              <a:latin typeface="Amasis MT Pro"/>
            </a:endParaRPr>
          </a:p>
        </p:txBody>
      </p:sp>
      <p:pic>
        <p:nvPicPr>
          <p:cNvPr id="3" name="Afbeelding 2" descr="groen met wit kruis">
            <a:extLst>
              <a:ext uri="{FF2B5EF4-FFF2-40B4-BE49-F238E27FC236}">
                <a16:creationId xmlns:a16="http://schemas.microsoft.com/office/drawing/2014/main" id="{AF784C03-AED3-3709-415F-254BBC1B6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728" y="1713391"/>
            <a:ext cx="4515264" cy="2982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47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A41F1-D72B-1753-D525-7B4678A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72" y="332656"/>
            <a:ext cx="10134025" cy="1325563"/>
          </a:xfrm>
        </p:spPr>
        <p:txBody>
          <a:bodyPr/>
          <a:lstStyle/>
          <a:p>
            <a:pPr algn="ctr"/>
            <a:r>
              <a:rPr lang="nl-NL" b="1">
                <a:latin typeface="Amasis MT Pro"/>
                <a:cs typeface="Arial"/>
              </a:rPr>
              <a:t>Gevaarlijke (zee)dieren en/of ongedierte in het water! Niet zwemmen!</a:t>
            </a:r>
            <a:endParaRPr lang="nl-NL" b="1">
              <a:latin typeface="Amasis MT Pro"/>
            </a:endParaRPr>
          </a:p>
        </p:txBody>
      </p:sp>
      <p:pic>
        <p:nvPicPr>
          <p:cNvPr id="3" name="Afbeelding 2" descr="paars">
            <a:extLst>
              <a:ext uri="{FF2B5EF4-FFF2-40B4-BE49-F238E27FC236}">
                <a16:creationId xmlns:a16="http://schemas.microsoft.com/office/drawing/2014/main" id="{88C6E9CA-459B-83A1-D5ED-CD075BBFF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890" y="1977917"/>
            <a:ext cx="4394219" cy="2902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9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5B089-30EF-EC53-C171-D5C1AC01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958" y="476672"/>
            <a:ext cx="4709161" cy="1335332"/>
          </a:xfrm>
        </p:spPr>
        <p:txBody>
          <a:bodyPr/>
          <a:lstStyle/>
          <a:p>
            <a:pPr algn="ctr"/>
            <a:r>
              <a:rPr lang="nl-NL" b="1">
                <a:latin typeface="Amasis MT Pro"/>
                <a:cs typeface="Arial"/>
              </a:rPr>
              <a:t>Watersportgebied!</a:t>
            </a:r>
            <a:endParaRPr lang="nl-NL" b="1">
              <a:latin typeface="Amasis MT Pro" panose="02040504050005020304" pitchFamily="18" charset="0"/>
            </a:endParaRPr>
          </a:p>
        </p:txBody>
      </p:sp>
      <p:pic>
        <p:nvPicPr>
          <p:cNvPr id="4" name="Afbeelding 3" descr="Afbeelding met wit, symbool, silhouet&#10;&#10;Automatisch gegenereerde beschrijving">
            <a:extLst>
              <a:ext uri="{FF2B5EF4-FFF2-40B4-BE49-F238E27FC236}">
                <a16:creationId xmlns:a16="http://schemas.microsoft.com/office/drawing/2014/main" id="{3F5DF550-BF24-90E5-65C7-7B09ADA21C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444" y="1802235"/>
            <a:ext cx="1000111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6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E5805-6D38-3345-C1B4-180A8265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367117" cy="1337853"/>
          </a:xfrm>
        </p:spPr>
        <p:txBody>
          <a:bodyPr wrap="square" anchor="ctr">
            <a:normAutofit/>
          </a:bodyPr>
          <a:lstStyle/>
          <a:p>
            <a:r>
              <a:rPr lang="nl-NL">
                <a:latin typeface="Amasis MT Pro Black" panose="02040A04050005020304" pitchFamily="18" charset="0"/>
              </a:rPr>
              <a:t>Getijden</a:t>
            </a:r>
          </a:p>
        </p:txBody>
      </p:sp>
      <p:pic>
        <p:nvPicPr>
          <p:cNvPr id="4" name="Afbeelding 3" descr="Afbeelding met buitenshuis, strand, hemel, waterkant&#10;&#10;Automatisch gegenereerde beschrijving">
            <a:extLst>
              <a:ext uri="{FF2B5EF4-FFF2-40B4-BE49-F238E27FC236}">
                <a16:creationId xmlns:a16="http://schemas.microsoft.com/office/drawing/2014/main" id="{6D16A70F-7BC9-01BD-96CC-5EA2E50891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17" y="1183124"/>
            <a:ext cx="7156621" cy="47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uien">
            <a:extLst>
              <a:ext uri="{FF2B5EF4-FFF2-40B4-BE49-F238E27FC236}">
                <a16:creationId xmlns:a16="http://schemas.microsoft.com/office/drawing/2014/main" id="{73C2A90A-5AD6-7793-C7BE-527A39181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" y="2019659"/>
            <a:ext cx="5741901" cy="3123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AB3144-7ED4-D608-0B7C-88A9C8F1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masis MT Pro Black" panose="02040A04050005020304" pitchFamily="18" charset="0"/>
              </a:rPr>
              <a:t>Muien</a:t>
            </a:r>
          </a:p>
        </p:txBody>
      </p:sp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AD52C8EB-6350-2C4E-2621-A477C874F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276" y="94736"/>
            <a:ext cx="6534663" cy="65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2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35A8-F9F8-496A-8761-5EFE5AE7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0515600" cy="1325563"/>
          </a:xfrm>
        </p:spPr>
        <p:txBody>
          <a:bodyPr/>
          <a:lstStyle/>
          <a:p>
            <a:pPr algn="ctr"/>
            <a:r>
              <a:rPr lang="nl-NL">
                <a:latin typeface="Amasis MT Pro Black"/>
                <a:cs typeface="Arial"/>
              </a:rPr>
              <a:t>Opleidingen</a:t>
            </a:r>
            <a:endParaRPr lang="nl-NL">
              <a:latin typeface="Amasis MT Pro Black" panose="02040A04050005020304" pitchFamily="18" charset="0"/>
            </a:endParaRPr>
          </a:p>
        </p:txBody>
      </p:sp>
      <p:pic>
        <p:nvPicPr>
          <p:cNvPr id="4" name="Afbeelding 3" descr="Afbeelding met sport, persoon, zwembad, kleding&#10;&#10;Automatisch gegenereerde beschrijving">
            <a:extLst>
              <a:ext uri="{FF2B5EF4-FFF2-40B4-BE49-F238E27FC236}">
                <a16:creationId xmlns:a16="http://schemas.microsoft.com/office/drawing/2014/main" id="{D149FDF5-4344-C7C8-04E5-BE71E1FA99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1052736"/>
            <a:ext cx="4968552" cy="4752527"/>
          </a:xfrm>
          <a:prstGeom prst="rect">
            <a:avLst/>
          </a:prstGeom>
          <a:ln w="38100" cap="sq">
            <a:solidFill>
              <a:schemeClr val="accent2">
                <a:alpha val="98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C80C2C-3BBB-5FF6-2354-21EA7AD863C2}"/>
              </a:ext>
            </a:extLst>
          </p:cNvPr>
          <p:cNvSpPr txBox="1"/>
          <p:nvPr/>
        </p:nvSpPr>
        <p:spPr>
          <a:xfrm>
            <a:off x="5663952" y="1679192"/>
            <a:ext cx="612068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latin typeface="Arial"/>
                <a:cs typeface="Arial"/>
              </a:rPr>
              <a:t>Na het ABC-zwemmen kun je bij de Reddingsbrigade verder gaan voor andere diploma’s zoals:</a:t>
            </a:r>
          </a:p>
          <a:p>
            <a:endParaRPr lang="nl-NL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latin typeface="Arial"/>
                <a:cs typeface="Arial"/>
              </a:rPr>
              <a:t>Junior Redder 1 t/m 4 (6 tot 9 jaar)</a:t>
            </a:r>
            <a:endParaRPr lang="nl-NL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>
                <a:latin typeface="Arial"/>
                <a:cs typeface="Arial"/>
              </a:rPr>
              <a:t>Zwemmend redden 1 t/m 4 (9 tot 12 jaar) </a:t>
            </a:r>
            <a:endParaRPr lang="nl-NL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err="1">
                <a:latin typeface="Arial"/>
                <a:cs typeface="Arial"/>
              </a:rPr>
              <a:t>Lifesaver</a:t>
            </a:r>
            <a:r>
              <a:rPr lang="nl-NL">
                <a:latin typeface="Arial"/>
                <a:cs typeface="Arial"/>
              </a:rPr>
              <a:t> 1 t/m 3 (12 tot 16 jaar)</a:t>
            </a:r>
            <a:endParaRPr lang="nl-NL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err="1">
                <a:latin typeface="Arial"/>
                <a:cs typeface="Arial"/>
              </a:rPr>
              <a:t>Lifeguard</a:t>
            </a:r>
            <a:r>
              <a:rPr lang="nl-NL">
                <a:latin typeface="Arial"/>
                <a:cs typeface="Arial"/>
              </a:rPr>
              <a:t> (vanaf 16 jaar)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2454B8C-F394-4A37-89EA-EEB02BB6A923}"/>
              </a:ext>
            </a:extLst>
          </p:cNvPr>
          <p:cNvSpPr txBox="1"/>
          <p:nvPr/>
        </p:nvSpPr>
        <p:spPr>
          <a:xfrm>
            <a:off x="5663952" y="431797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FF5700"/>
                </a:solidFill>
              </a:rPr>
              <a:t>Het is leuk om te zwemmen bij de Reddingsbrigade!</a:t>
            </a:r>
          </a:p>
        </p:txBody>
      </p:sp>
    </p:spTree>
    <p:extLst>
      <p:ext uri="{BB962C8B-B14F-4D97-AF65-F5344CB8AC3E}">
        <p14:creationId xmlns:p14="http://schemas.microsoft.com/office/powerpoint/2010/main" val="350309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214802B-7B23-0732-FFA9-075FD42E38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7" y="0"/>
            <a:ext cx="12181115" cy="8129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BE0D505-7DFB-41D3-B2DF-E069AEA6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889" y="116632"/>
            <a:ext cx="2016370" cy="1143000"/>
          </a:xfrm>
        </p:spPr>
        <p:txBody>
          <a:bodyPr/>
          <a:lstStyle/>
          <a:p>
            <a:r>
              <a:rPr lang="nl-NL" dirty="0">
                <a:latin typeface="Amasis MT Pro Black" panose="02040A04050005020304" pitchFamily="18" charset="0"/>
              </a:rPr>
              <a:t>Inhoud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34BE03-D3BA-4F46-BA5B-B0BB605C6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149" y="620651"/>
            <a:ext cx="3900083" cy="3013077"/>
          </a:xfrm>
        </p:spPr>
        <p:txBody>
          <a:bodyPr/>
          <a:lstStyle/>
          <a:p>
            <a:pPr marL="175895" indent="-175895"/>
            <a:r>
              <a:rPr lang="nl-NL" sz="2000">
                <a:solidFill>
                  <a:schemeClr val="bg1"/>
                </a:solidFill>
              </a:rPr>
              <a:t>Wat is de Reddingsbrigade?</a:t>
            </a:r>
            <a:endParaRPr lang="nl-NL"/>
          </a:p>
          <a:p>
            <a:pPr marL="175895" indent="-175895"/>
            <a:r>
              <a:rPr lang="nl-NL" sz="2000">
                <a:solidFill>
                  <a:schemeClr val="bg1"/>
                </a:solidFill>
              </a:rPr>
              <a:t>Geschiedenis </a:t>
            </a:r>
            <a:endParaRPr lang="nl-NL" sz="2000">
              <a:solidFill>
                <a:schemeClr val="bg1"/>
              </a:solidFill>
              <a:ea typeface="Calibri"/>
              <a:cs typeface="Calibri"/>
            </a:endParaRPr>
          </a:p>
          <a:p>
            <a:pPr marL="175895" indent="-175895"/>
            <a:r>
              <a:rPr lang="nl-NL" sz="2000">
                <a:solidFill>
                  <a:schemeClr val="bg1"/>
                </a:solidFill>
                <a:cs typeface="Calibri"/>
              </a:rPr>
              <a:t>Zwem veilig!</a:t>
            </a:r>
          </a:p>
          <a:p>
            <a:pPr marL="175895" indent="-175895"/>
            <a:r>
              <a:rPr lang="nl-NL" sz="2000">
                <a:solidFill>
                  <a:schemeClr val="bg1"/>
                </a:solidFill>
                <a:cs typeface="Calibri"/>
              </a:rPr>
              <a:t>Vlaggen</a:t>
            </a:r>
          </a:p>
          <a:p>
            <a:pPr marL="175895" indent="-175895"/>
            <a:r>
              <a:rPr lang="nl-NL" sz="2000">
                <a:solidFill>
                  <a:schemeClr val="bg1"/>
                </a:solidFill>
                <a:cs typeface="Calibri"/>
              </a:rPr>
              <a:t>Getijden en muien</a:t>
            </a:r>
          </a:p>
          <a:p>
            <a:pPr marL="175895" indent="-175895"/>
            <a:r>
              <a:rPr lang="nl-NL" sz="2000">
                <a:solidFill>
                  <a:schemeClr val="bg1"/>
                </a:solidFill>
              </a:rPr>
              <a:t>Opleidingen</a:t>
            </a:r>
            <a:endParaRPr lang="nl-NL" sz="2000">
              <a:solidFill>
                <a:schemeClr val="bg1"/>
              </a:solidFill>
              <a:ea typeface="Calibri"/>
              <a:cs typeface="Calibri"/>
            </a:endParaRPr>
          </a:p>
          <a:p>
            <a:pPr marL="175895" indent="-175895"/>
            <a:r>
              <a:rPr lang="nl-NL" sz="2000">
                <a:solidFill>
                  <a:schemeClr val="bg1"/>
                </a:solidFill>
              </a:rPr>
              <a:t>Waterhulpverlening</a:t>
            </a:r>
            <a:endParaRPr lang="nl-NL" sz="2000">
              <a:solidFill>
                <a:schemeClr val="bg1"/>
              </a:solidFill>
              <a:cs typeface="Calibri"/>
            </a:endParaRPr>
          </a:p>
          <a:p>
            <a:pPr marL="175895" indent="-175895"/>
            <a:r>
              <a:rPr lang="nl-NL" sz="2000">
                <a:solidFill>
                  <a:schemeClr val="bg1"/>
                </a:solidFill>
                <a:ea typeface="Calibri"/>
                <a:cs typeface="Calibri"/>
              </a:rPr>
              <a:t>Nationale </a:t>
            </a:r>
            <a:r>
              <a:rPr lang="nl-NL" sz="2000" err="1">
                <a:solidFill>
                  <a:schemeClr val="bg1"/>
                </a:solidFill>
                <a:ea typeface="Calibri"/>
                <a:cs typeface="Calibri"/>
              </a:rPr>
              <a:t>Reddingsvloot</a:t>
            </a:r>
            <a:endParaRPr lang="nl-NL" sz="2000" err="1">
              <a:solidFill>
                <a:srgbClr val="FF0000"/>
              </a:solidFill>
            </a:endParaRPr>
          </a:p>
          <a:p>
            <a:pPr marL="175895" indent="-175895"/>
            <a:r>
              <a:rPr lang="nl-NL" sz="2000" err="1">
                <a:solidFill>
                  <a:schemeClr val="bg1"/>
                </a:solidFill>
              </a:rPr>
              <a:t>Lifesavingsport</a:t>
            </a:r>
            <a:r>
              <a:rPr lang="nl-NL" sz="2000">
                <a:solidFill>
                  <a:schemeClr val="bg1"/>
                </a:solidFill>
              </a:rPr>
              <a:t> </a:t>
            </a:r>
            <a:endParaRPr lang="nl-NL" sz="2000">
              <a:solidFill>
                <a:schemeClr val="bg1"/>
              </a:solidFill>
              <a:ea typeface="Calibri"/>
              <a:cs typeface="Calibri"/>
            </a:endParaRPr>
          </a:p>
          <a:p>
            <a:pPr marL="175895" indent="-175895"/>
            <a:endParaRPr lang="nl-NL" sz="200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nl-NL" sz="2000"/>
          </a:p>
          <a:p>
            <a:pPr marL="175895" indent="-175895"/>
            <a:endParaRPr lang="nl-NL" sz="2000">
              <a:cs typeface="Calibri"/>
            </a:endParaRPr>
          </a:p>
          <a:p>
            <a:pPr marL="175895" indent="-175895"/>
            <a:endParaRPr lang="nl-N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55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AA52B2C-A6A3-9ED2-4935-33349CC0791E}"/>
              </a:ext>
            </a:extLst>
          </p:cNvPr>
          <p:cNvCxnSpPr>
            <a:cxnSpLocks/>
          </p:cNvCxnSpPr>
          <p:nvPr/>
        </p:nvCxnSpPr>
        <p:spPr>
          <a:xfrm flipV="1">
            <a:off x="4574730" y="5211639"/>
            <a:ext cx="704189" cy="20464"/>
          </a:xfrm>
          <a:prstGeom prst="straightConnector1">
            <a:avLst/>
          </a:prstGeom>
          <a:ln w="57150">
            <a:solidFill>
              <a:srgbClr val="FF5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10576CF-077F-1DC1-5240-02BC4A45E7CE}"/>
              </a:ext>
            </a:extLst>
          </p:cNvPr>
          <p:cNvSpPr/>
          <p:nvPr/>
        </p:nvSpPr>
        <p:spPr>
          <a:xfrm>
            <a:off x="407368" y="944523"/>
            <a:ext cx="4968553" cy="3826543"/>
          </a:xfrm>
          <a:prstGeom prst="round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635A8-F9F8-496A-8761-5EFE5AE7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47" y="93619"/>
            <a:ext cx="4882217" cy="847893"/>
          </a:xfrm>
        </p:spPr>
        <p:txBody>
          <a:bodyPr/>
          <a:lstStyle/>
          <a:p>
            <a:r>
              <a:rPr lang="nl-NL">
                <a:latin typeface="Amasis MT Pro Black" panose="02040A04050005020304" pitchFamily="18" charset="0"/>
              </a:rPr>
              <a:t>Waterhulpverlening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504325-5592-3087-33E5-C7F73EC81123}"/>
              </a:ext>
            </a:extLst>
          </p:cNvPr>
          <p:cNvSpPr txBox="1">
            <a:spLocks/>
          </p:cNvSpPr>
          <p:nvPr/>
        </p:nvSpPr>
        <p:spPr>
          <a:xfrm>
            <a:off x="838200" y="132539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Taken van een lifeguard:</a:t>
            </a:r>
          </a:p>
          <a:p>
            <a:pPr fontAlgn="auto">
              <a:spcAft>
                <a:spcPts val="0"/>
              </a:spcAft>
            </a:pP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voorlichting geven</a:t>
            </a:r>
          </a:p>
          <a:p>
            <a:pPr fontAlgn="auto">
              <a:spcAft>
                <a:spcPts val="0"/>
              </a:spcAft>
            </a:pP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toezicht houden</a:t>
            </a:r>
          </a:p>
          <a:p>
            <a:pPr fontAlgn="auto">
              <a:spcAft>
                <a:spcPts val="0"/>
              </a:spcAft>
            </a:pP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incidenten voorkomen</a:t>
            </a:r>
          </a:p>
          <a:p>
            <a:pPr fontAlgn="auto">
              <a:spcAft>
                <a:spcPts val="0"/>
              </a:spcAft>
            </a:pP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hulp verlenen</a:t>
            </a:r>
          </a:p>
          <a:p>
            <a:pPr fontAlgn="auto">
              <a:spcAft>
                <a:spcPts val="0"/>
              </a:spcAft>
            </a:pP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rapporteren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nl-NL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D8278D-8101-05B5-9C2D-6A43F9D5AF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350" y="260648"/>
            <a:ext cx="3888432" cy="5832648"/>
          </a:xfrm>
          <a:prstGeom prst="rect">
            <a:avLst/>
          </a:prstGeom>
        </p:spPr>
      </p:pic>
      <p:cxnSp>
        <p:nvCxnSpPr>
          <p:cNvPr id="7" name="Verbindingslijn: gebogen 6">
            <a:extLst>
              <a:ext uri="{FF2B5EF4-FFF2-40B4-BE49-F238E27FC236}">
                <a16:creationId xmlns:a16="http://schemas.microsoft.com/office/drawing/2014/main" id="{1EF7FAD3-E4F0-C4D5-0DEA-11764B87E331}"/>
              </a:ext>
            </a:extLst>
          </p:cNvPr>
          <p:cNvCxnSpPr/>
          <p:nvPr/>
        </p:nvCxnSpPr>
        <p:spPr>
          <a:xfrm>
            <a:off x="620711" y="4593886"/>
            <a:ext cx="1224136" cy="834692"/>
          </a:xfrm>
          <a:prstGeom prst="bentConnector3">
            <a:avLst/>
          </a:prstGeom>
          <a:ln w="57150">
            <a:solidFill>
              <a:srgbClr val="FF5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45994D96-E61F-AAC8-E2EA-FFFC7EC1D331}"/>
              </a:ext>
            </a:extLst>
          </p:cNvPr>
          <p:cNvSpPr/>
          <p:nvPr/>
        </p:nvSpPr>
        <p:spPr>
          <a:xfrm>
            <a:off x="1873632" y="4883737"/>
            <a:ext cx="2733947" cy="893300"/>
          </a:xfrm>
          <a:prstGeom prst="round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5B9AA2D-A294-230A-A495-272AE8C48DA0}"/>
              </a:ext>
            </a:extLst>
          </p:cNvPr>
          <p:cNvSpPr txBox="1"/>
          <p:nvPr/>
        </p:nvSpPr>
        <p:spPr>
          <a:xfrm>
            <a:off x="1873632" y="4986758"/>
            <a:ext cx="292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Bij de Reddingsbrigade werken 2750 lifeguards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81A57303-E231-B6A6-9EF9-9237C1EB2F39}"/>
              </a:ext>
            </a:extLst>
          </p:cNvPr>
          <p:cNvSpPr/>
          <p:nvPr/>
        </p:nvSpPr>
        <p:spPr>
          <a:xfrm>
            <a:off x="5336490" y="4883737"/>
            <a:ext cx="1848096" cy="893300"/>
          </a:xfrm>
          <a:prstGeom prst="round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7CFF0AB-46F9-4818-6A90-80AAC8633B87}"/>
              </a:ext>
            </a:extLst>
          </p:cNvPr>
          <p:cNvSpPr txBox="1"/>
          <p:nvPr/>
        </p:nvSpPr>
        <p:spPr>
          <a:xfrm>
            <a:off x="5375921" y="4984030"/>
            <a:ext cx="184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Goed opgeleide vrijwilligers</a:t>
            </a:r>
          </a:p>
        </p:txBody>
      </p:sp>
    </p:spTree>
    <p:extLst>
      <p:ext uri="{BB962C8B-B14F-4D97-AF65-F5344CB8AC3E}">
        <p14:creationId xmlns:p14="http://schemas.microsoft.com/office/powerpoint/2010/main" val="271969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16556-1B39-BF74-83ED-3FE904F0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19" y="11970"/>
            <a:ext cx="10515600" cy="1325563"/>
          </a:xfrm>
        </p:spPr>
        <p:txBody>
          <a:bodyPr/>
          <a:lstStyle/>
          <a:p>
            <a:r>
              <a:rPr lang="nl-NL">
                <a:latin typeface="Amasis MT Pro Black" panose="02040A04050005020304" pitchFamily="18" charset="0"/>
              </a:rPr>
              <a:t>Waterhulpverlening</a:t>
            </a:r>
          </a:p>
        </p:txBody>
      </p:sp>
      <p:pic>
        <p:nvPicPr>
          <p:cNvPr id="3" name="Afbeelding 2" descr="Afbeelding met tekst, boot, watervoertuig, schermopname&#10;&#10;Automatisch gegenereerde beschrijving">
            <a:extLst>
              <a:ext uri="{FF2B5EF4-FFF2-40B4-BE49-F238E27FC236}">
                <a16:creationId xmlns:a16="http://schemas.microsoft.com/office/drawing/2014/main" id="{47D3319B-4943-EE6F-C649-01967CF026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52384"/>
            <a:ext cx="5154827" cy="5154827"/>
          </a:xfrm>
          <a:prstGeom prst="rect">
            <a:avLst/>
          </a:prstGeom>
        </p:spPr>
      </p:pic>
      <p:pic>
        <p:nvPicPr>
          <p:cNvPr id="5" name="Afbeelding 4" descr="Afbeelding met tekst, schermopname, persoon, Menselijk gezicht&#10;&#10;Automatisch gegenereerde beschrijving">
            <a:extLst>
              <a:ext uri="{FF2B5EF4-FFF2-40B4-BE49-F238E27FC236}">
                <a16:creationId xmlns:a16="http://schemas.microsoft.com/office/drawing/2014/main" id="{463BA1A8-D024-BD6B-F92F-764D9B3DCB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128" y="269789"/>
            <a:ext cx="4576908" cy="5844639"/>
          </a:xfrm>
          <a:prstGeom prst="rect">
            <a:avLst/>
          </a:prstGeom>
        </p:spPr>
      </p:pic>
      <p:pic>
        <p:nvPicPr>
          <p:cNvPr id="6" name="Afbeelding 5" descr="Afbeelding met tekst, recreatie, reddingsvest&#10;&#10;Automatisch gegenereerde beschrijving">
            <a:extLst>
              <a:ext uri="{FF2B5EF4-FFF2-40B4-BE49-F238E27FC236}">
                <a16:creationId xmlns:a16="http://schemas.microsoft.com/office/drawing/2014/main" id="{881EBAD5-6F5F-9EA0-3F6A-4467E12C1A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9"/>
          <a:stretch/>
        </p:blipFill>
        <p:spPr>
          <a:xfrm>
            <a:off x="5534081" y="9895"/>
            <a:ext cx="2216825" cy="62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B2E0D-F710-EAC4-62EE-736D528B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601" y="422958"/>
            <a:ext cx="7994104" cy="1325563"/>
          </a:xfrm>
        </p:spPr>
        <p:txBody>
          <a:bodyPr/>
          <a:lstStyle/>
          <a:p>
            <a:pPr algn="ctr"/>
            <a:r>
              <a:rPr lang="nl-NL">
                <a:latin typeface="Amasis MT Pro Black"/>
                <a:cs typeface="Arial"/>
              </a:rPr>
              <a:t>Nationale </a:t>
            </a:r>
            <a:r>
              <a:rPr lang="nl-NL" err="1">
                <a:latin typeface="Amasis MT Pro Black"/>
                <a:cs typeface="Arial"/>
              </a:rPr>
              <a:t>Reddingsvloot</a:t>
            </a:r>
            <a:r>
              <a:rPr lang="nl-NL">
                <a:latin typeface="Amasis MT Pro Black"/>
                <a:cs typeface="Arial"/>
              </a:rPr>
              <a:t> (NRV)</a:t>
            </a:r>
          </a:p>
        </p:txBody>
      </p:sp>
      <p:pic>
        <p:nvPicPr>
          <p:cNvPr id="5" name="Afbeelding 4" descr="Afbeelding met buitenshuis, transport, hemel, watervoertuig&#10;&#10;Automatisch gegenereerde beschrijving">
            <a:extLst>
              <a:ext uri="{FF2B5EF4-FFF2-40B4-BE49-F238E27FC236}">
                <a16:creationId xmlns:a16="http://schemas.microsoft.com/office/drawing/2014/main" id="{2ED1AE5E-DBDA-77FA-6EB9-BB367F072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403" y="3406565"/>
            <a:ext cx="3797798" cy="2531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473C15B-EB06-01E9-0159-CDBDB9A4DA4E}"/>
              </a:ext>
            </a:extLst>
          </p:cNvPr>
          <p:cNvSpPr txBox="1"/>
          <p:nvPr/>
        </p:nvSpPr>
        <p:spPr>
          <a:xfrm>
            <a:off x="2578917" y="1721833"/>
            <a:ext cx="7024562" cy="1223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Segoe UI"/>
                <a:cs typeface="Segoe UI"/>
              </a:rPr>
              <a:t>een</a:t>
            </a:r>
            <a:r>
              <a:rPr lang="nl-NL" sz="1800">
                <a:effectLst/>
                <a:latin typeface="Segoe UI"/>
                <a:cs typeface="Segoe UI"/>
              </a:rPr>
              <a:t> samenwerking tussen de Brandweer en de Reddingsbrigade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effectLst/>
                <a:latin typeface="Segoe UI" panose="020B0502040204020203" pitchFamily="34" charset="0"/>
              </a:rPr>
              <a:t>88 boten met bemanningsleden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Segoe UI"/>
                <a:cs typeface="Segoe UI"/>
              </a:rPr>
              <a:t>inzet</a:t>
            </a:r>
            <a:r>
              <a:rPr lang="nl-NL" sz="1800">
                <a:effectLst/>
                <a:latin typeface="Segoe UI"/>
                <a:cs typeface="Segoe UI"/>
              </a:rPr>
              <a:t> bij een overstroming of watersnoodramp​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pic>
        <p:nvPicPr>
          <p:cNvPr id="7" name="Afbeelding 6" descr="Afbeelding met buitenshuis, brandweerman, Zichtbaarheidskleding, gebouw&#10;&#10;Automatisch gegenereerde beschrijving">
            <a:extLst>
              <a:ext uri="{FF2B5EF4-FFF2-40B4-BE49-F238E27FC236}">
                <a16:creationId xmlns:a16="http://schemas.microsoft.com/office/drawing/2014/main" id="{B3C03B92-F07F-9D2B-68D8-05AA998B9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53" y="3406565"/>
            <a:ext cx="3520245" cy="2543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Afbeelding met hemel, gras, buitenshuis, schoeisel&#10;&#10;Automatisch gegenereerde beschrijving">
            <a:extLst>
              <a:ext uri="{FF2B5EF4-FFF2-40B4-BE49-F238E27FC236}">
                <a16:creationId xmlns:a16="http://schemas.microsoft.com/office/drawing/2014/main" id="{33D94C65-71F3-64B1-5F92-F7C4002850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806" y="3406565"/>
            <a:ext cx="3797798" cy="2531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38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35A8-F9F8-496A-8761-5EFE5AE7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306" y="53963"/>
            <a:ext cx="4104456" cy="1325563"/>
          </a:xfrm>
        </p:spPr>
        <p:txBody>
          <a:bodyPr/>
          <a:lstStyle/>
          <a:p>
            <a:pPr algn="ctr"/>
            <a:r>
              <a:rPr lang="nl-NL" err="1">
                <a:latin typeface="Amasis MT Pro Black"/>
                <a:cs typeface="Arial"/>
              </a:rPr>
              <a:t>Lifesaving</a:t>
            </a:r>
            <a:br>
              <a:rPr lang="nl-NL"/>
            </a:br>
            <a:r>
              <a:rPr lang="nl-NL" sz="2000">
                <a:latin typeface="Arial"/>
                <a:cs typeface="Arial"/>
              </a:rPr>
              <a:t>De sport van helden!</a:t>
            </a:r>
            <a:endParaRPr lang="nl-NL">
              <a:latin typeface="Arial"/>
              <a:cs typeface="Arial"/>
            </a:endParaRPr>
          </a:p>
        </p:txBody>
      </p:sp>
      <p:pic>
        <p:nvPicPr>
          <p:cNvPr id="9" name="Afbeelding 8" descr="Afbeelding met badkleding, buitenshuis, water, sport&#10;&#10;Automatisch gegenereerde beschrijving">
            <a:extLst>
              <a:ext uri="{FF2B5EF4-FFF2-40B4-BE49-F238E27FC236}">
                <a16:creationId xmlns:a16="http://schemas.microsoft.com/office/drawing/2014/main" id="{C9FD8E41-664D-3C76-4A27-6C6C6F7CB8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63" y="2132857"/>
            <a:ext cx="6319242" cy="4093300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B52D53D2-AD99-17ED-467E-95ECEE33B02D}"/>
              </a:ext>
            </a:extLst>
          </p:cNvPr>
          <p:cNvGrpSpPr/>
          <p:nvPr/>
        </p:nvGrpSpPr>
        <p:grpSpPr>
          <a:xfrm>
            <a:off x="7221029" y="1340767"/>
            <a:ext cx="4493854" cy="4617805"/>
            <a:chOff x="7221029" y="1340767"/>
            <a:chExt cx="4493854" cy="4617805"/>
          </a:xfrm>
        </p:grpSpPr>
        <p:pic>
          <p:nvPicPr>
            <p:cNvPr id="11" name="Afbeelding 10" descr="Afbeelding met sport, persoon, kleding, groep&#10;&#10;Automatisch gegenereerde beschrijving">
              <a:extLst>
                <a:ext uri="{FF2B5EF4-FFF2-40B4-BE49-F238E27FC236}">
                  <a16:creationId xmlns:a16="http://schemas.microsoft.com/office/drawing/2014/main" id="{F8E2B1D5-5249-869C-947D-0CF470B76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1029" y="1340767"/>
              <a:ext cx="4493854" cy="298746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2" name="Pijl: omlaag 11">
              <a:extLst>
                <a:ext uri="{FF2B5EF4-FFF2-40B4-BE49-F238E27FC236}">
                  <a16:creationId xmlns:a16="http://schemas.microsoft.com/office/drawing/2014/main" id="{27B8CF47-C8F9-3661-0680-1BC862EAFCEF}"/>
                </a:ext>
              </a:extLst>
            </p:cNvPr>
            <p:cNvSpPr/>
            <p:nvPr/>
          </p:nvSpPr>
          <p:spPr>
            <a:xfrm rot="10800000">
              <a:off x="9048328" y="4653136"/>
              <a:ext cx="489377" cy="864096"/>
            </a:xfrm>
            <a:prstGeom prst="downArrow">
              <a:avLst/>
            </a:prstGeom>
            <a:solidFill>
              <a:srgbClr val="FF5700"/>
            </a:solidFill>
            <a:ln>
              <a:solidFill>
                <a:srgbClr val="FF57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2"/>
                </a:solidFill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8FD7C7FE-B4CA-27FC-60CE-BEE199862D30}"/>
                </a:ext>
              </a:extLst>
            </p:cNvPr>
            <p:cNvSpPr txBox="1"/>
            <p:nvPr/>
          </p:nvSpPr>
          <p:spPr>
            <a:xfrm>
              <a:off x="8256240" y="5589240"/>
              <a:ext cx="338437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-NL" b="1" err="1">
                  <a:solidFill>
                    <a:srgbClr val="FF5700"/>
                  </a:solidFill>
                  <a:latin typeface="Amasis MT Pro Black"/>
                </a:rPr>
                <a:t>Lifesaving</a:t>
              </a:r>
              <a:r>
                <a:rPr lang="nl-NL" b="1">
                  <a:solidFill>
                    <a:srgbClr val="FF5700"/>
                  </a:solidFill>
                  <a:latin typeface="Amasis MT Pro Black"/>
                </a:rPr>
                <a:t> Team Nederland</a:t>
              </a: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7DB136BE-9252-8448-E25E-24E94CE1EB6F}"/>
              </a:ext>
            </a:extLst>
          </p:cNvPr>
          <p:cNvSpPr txBox="1"/>
          <p:nvPr/>
        </p:nvSpPr>
        <p:spPr>
          <a:xfrm>
            <a:off x="440347" y="1340767"/>
            <a:ext cx="618395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>
                <a:latin typeface="Arial"/>
                <a:cs typeface="Arial"/>
              </a:rPr>
              <a:t>De sport </a:t>
            </a:r>
            <a:r>
              <a:rPr lang="nl-NL" err="1">
                <a:latin typeface="Arial"/>
                <a:cs typeface="Arial"/>
              </a:rPr>
              <a:t>lifesaving</a:t>
            </a:r>
            <a:r>
              <a:rPr lang="nl-NL">
                <a:latin typeface="Arial"/>
                <a:cs typeface="Arial"/>
              </a:rPr>
              <a:t> bestaat uit verschillende onderdelen</a:t>
            </a:r>
            <a:br>
              <a:rPr lang="nl-NL">
                <a:latin typeface="Arial"/>
                <a:cs typeface="Arial"/>
              </a:rPr>
            </a:br>
            <a:r>
              <a:rPr lang="nl-NL">
                <a:latin typeface="Arial"/>
                <a:cs typeface="Arial"/>
              </a:rPr>
              <a:t>op en in de zee, op het strand en in het zwembad.</a:t>
            </a:r>
          </a:p>
        </p:txBody>
      </p:sp>
    </p:spTree>
    <p:extLst>
      <p:ext uri="{BB962C8B-B14F-4D97-AF65-F5344CB8AC3E}">
        <p14:creationId xmlns:p14="http://schemas.microsoft.com/office/powerpoint/2010/main" val="8368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237C3E8-6C7B-7EF7-9D74-EABBA8A147A2}"/>
              </a:ext>
            </a:extLst>
          </p:cNvPr>
          <p:cNvSpPr/>
          <p:nvPr/>
        </p:nvSpPr>
        <p:spPr>
          <a:xfrm>
            <a:off x="2908" y="0"/>
            <a:ext cx="12288688" cy="2852936"/>
          </a:xfrm>
          <a:prstGeom prst="rect">
            <a:avLst/>
          </a:prstGeom>
          <a:solidFill>
            <a:srgbClr val="FF57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57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FA32E1-F492-FAF3-2B0F-726DF719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20" y="331639"/>
            <a:ext cx="10441160" cy="1325563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  <a:latin typeface="Amasis MT Pro Black" panose="02040A04050005020304" pitchFamily="18" charset="0"/>
              </a:rPr>
              <a:t>Heb jij goed opgelet? Doe mee met de quiz!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9827ED4-006C-2B16-045C-3F9CE528EBCD}"/>
              </a:ext>
            </a:extLst>
          </p:cNvPr>
          <p:cNvSpPr txBox="1"/>
          <p:nvPr/>
        </p:nvSpPr>
        <p:spPr>
          <a:xfrm>
            <a:off x="875420" y="1683651"/>
            <a:ext cx="1044116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</a:rPr>
              <a:t>Ik ga vijf dingen zeggen. </a:t>
            </a:r>
          </a:p>
          <a:p>
            <a:pPr algn="ctr"/>
            <a:endParaRPr lang="nl-NL" sz="3200">
              <a:solidFill>
                <a:schemeClr val="bg1"/>
              </a:solidFill>
            </a:endParaRPr>
          </a:p>
          <a:p>
            <a:pPr algn="ctr"/>
            <a:endParaRPr lang="nl-NL" sz="3200"/>
          </a:p>
          <a:p>
            <a:pPr algn="ctr"/>
            <a:r>
              <a:rPr lang="nl-NL" sz="3200">
                <a:latin typeface="Arial"/>
                <a:cs typeface="Arial"/>
              </a:rPr>
              <a:t>Denk je dat het </a:t>
            </a:r>
            <a:r>
              <a:rPr lang="nl-NL" sz="3200" b="1">
                <a:solidFill>
                  <a:schemeClr val="accent6"/>
                </a:solidFill>
                <a:latin typeface="Arial"/>
                <a:cs typeface="Arial"/>
              </a:rPr>
              <a:t>klopt</a:t>
            </a:r>
            <a:r>
              <a:rPr lang="nl-NL" sz="3200">
                <a:latin typeface="Arial"/>
                <a:cs typeface="Arial"/>
              </a:rPr>
              <a:t>?</a:t>
            </a:r>
            <a:r>
              <a:rPr lang="nl-NL" sz="3200" b="1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nl-NL" sz="3200">
                <a:latin typeface="Arial"/>
                <a:cs typeface="Arial"/>
              </a:rPr>
              <a:t>Ga dan </a:t>
            </a:r>
            <a:r>
              <a:rPr lang="nl-NL" sz="3200" b="1">
                <a:solidFill>
                  <a:schemeClr val="accent6"/>
                </a:solidFill>
                <a:latin typeface="Arial"/>
                <a:cs typeface="Arial"/>
              </a:rPr>
              <a:t>staan</a:t>
            </a:r>
            <a:r>
              <a:rPr lang="nl-NL" sz="3200">
                <a:latin typeface="Arial"/>
                <a:cs typeface="Arial"/>
              </a:rPr>
              <a:t>.</a:t>
            </a:r>
            <a:endParaRPr lang="nl-NL" sz="3200">
              <a:cs typeface="Arial"/>
            </a:endParaRPr>
          </a:p>
          <a:p>
            <a:pPr algn="ctr"/>
            <a:endParaRPr lang="nl-NL" sz="3200"/>
          </a:p>
          <a:p>
            <a:pPr algn="ctr"/>
            <a:r>
              <a:rPr lang="nl-NL" sz="3200">
                <a:latin typeface="Arial"/>
                <a:cs typeface="Arial"/>
              </a:rPr>
              <a:t>Denk je dat het </a:t>
            </a:r>
            <a:r>
              <a:rPr lang="nl-NL" sz="3200" b="1">
                <a:solidFill>
                  <a:srgbClr val="FF0000"/>
                </a:solidFill>
                <a:latin typeface="Arial"/>
                <a:cs typeface="Arial"/>
              </a:rPr>
              <a:t>niet klopt</a:t>
            </a:r>
            <a:r>
              <a:rPr lang="nl-NL" sz="3200">
                <a:latin typeface="Arial"/>
                <a:cs typeface="Arial"/>
              </a:rPr>
              <a:t>? Blijf dan </a:t>
            </a:r>
            <a:r>
              <a:rPr lang="nl-NL" sz="3200" b="1">
                <a:solidFill>
                  <a:srgbClr val="FF0000"/>
                </a:solidFill>
                <a:latin typeface="Arial"/>
                <a:cs typeface="Arial"/>
              </a:rPr>
              <a:t>zitten</a:t>
            </a:r>
            <a:r>
              <a:rPr lang="nl-NL" sz="3200">
                <a:latin typeface="Arial"/>
                <a:cs typeface="Arial"/>
              </a:rPr>
              <a:t>.</a:t>
            </a:r>
            <a:endParaRPr lang="nl-NL" sz="3200">
              <a:cs typeface="Arial"/>
            </a:endParaRPr>
          </a:p>
          <a:p>
            <a:pPr algn="ctr"/>
            <a:endParaRPr lang="nl-NL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2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3774D-8E79-D1FF-B054-5809079F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744"/>
            <a:ext cx="10515600" cy="1325563"/>
          </a:xfrm>
        </p:spPr>
        <p:txBody>
          <a:bodyPr/>
          <a:lstStyle/>
          <a:p>
            <a:pPr algn="ctr"/>
            <a:r>
              <a:rPr lang="nl-NL" b="1">
                <a:latin typeface="Amasis MT Pro Black"/>
                <a:cs typeface="Arial"/>
              </a:rPr>
              <a:t>Lifeguards redden alleen mensen die aan het verdrinken zijn</a:t>
            </a:r>
            <a:endParaRPr lang="nl-NL" b="1">
              <a:latin typeface="Amasis MT Pro Black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FC1419-B65C-EF97-13D2-8C158EA248C0}"/>
              </a:ext>
            </a:extLst>
          </p:cNvPr>
          <p:cNvSpPr txBox="1"/>
          <p:nvPr/>
        </p:nvSpPr>
        <p:spPr>
          <a:xfrm>
            <a:off x="838200" y="4221088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Klopt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 ga staan</a:t>
            </a:r>
          </a:p>
          <a:p>
            <a:endParaRPr lang="nl-NL" b="1">
              <a:solidFill>
                <a:schemeClr val="accent6"/>
              </a:solidFill>
            </a:endParaRPr>
          </a:p>
          <a:p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Klopt niet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 blijf zitten </a:t>
            </a:r>
            <a:endParaRPr lang="nl-NL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260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9B393-3398-A66C-42D0-2A91A9F7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150841"/>
            <a:ext cx="5329808" cy="1325563"/>
          </a:xfrm>
        </p:spPr>
        <p:txBody>
          <a:bodyPr/>
          <a:lstStyle/>
          <a:p>
            <a:r>
              <a:rPr lang="nl-NL" b="1">
                <a:solidFill>
                  <a:schemeClr val="tx1"/>
                </a:solidFill>
                <a:latin typeface="Amasis MT Pro"/>
                <a:cs typeface="Arial"/>
              </a:rPr>
              <a:t>Antwoord: </a:t>
            </a:r>
            <a:r>
              <a:rPr lang="nl-NL" b="1">
                <a:solidFill>
                  <a:srgbClr val="FF0000"/>
                </a:solidFill>
                <a:latin typeface="Amasis MT Pro"/>
                <a:cs typeface="Arial"/>
              </a:rPr>
              <a:t>klopt niet</a:t>
            </a:r>
            <a:r>
              <a:rPr lang="nl-NL">
                <a:solidFill>
                  <a:schemeClr val="tx1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F8A79C-2D97-B8DF-7097-E92EC11A773E}"/>
              </a:ext>
            </a:extLst>
          </p:cNvPr>
          <p:cNvSpPr txBox="1"/>
          <p:nvPr/>
        </p:nvSpPr>
        <p:spPr>
          <a:xfrm>
            <a:off x="2567608" y="1070612"/>
            <a:ext cx="1022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Lifeguards doen veel meer dan alleen mensen redden die verdrinken. 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7E7777EC-F393-6146-FE66-EF20F3CC5006}"/>
              </a:ext>
            </a:extLst>
          </p:cNvPr>
          <p:cNvSpPr/>
          <p:nvPr/>
        </p:nvSpPr>
        <p:spPr>
          <a:xfrm>
            <a:off x="3670540" y="1960845"/>
            <a:ext cx="4968553" cy="3826543"/>
          </a:xfrm>
          <a:prstGeom prst="roundRect">
            <a:avLst/>
          </a:prstGeom>
          <a:solidFill>
            <a:srgbClr val="FF57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 fontAlgn="auto">
              <a:spcAft>
                <a:spcPts val="0"/>
              </a:spcAft>
              <a:buNone/>
            </a:pPr>
            <a:r>
              <a:rPr lang="nl-NL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Taken van een lifeguard:</a:t>
            </a:r>
            <a:endParaRPr lang="nl-NL">
              <a:cs typeface="Calibri" panose="020F0502020204030204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nl-NL" sz="28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nl-NL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voorlichting geven</a:t>
            </a:r>
          </a:p>
          <a:p>
            <a:pPr fontAlgn="auto">
              <a:spcAft>
                <a:spcPts val="0"/>
              </a:spcAft>
            </a:pPr>
            <a:r>
              <a:rPr lang="nl-NL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toezicht houden</a:t>
            </a:r>
          </a:p>
          <a:p>
            <a:pPr fontAlgn="auto">
              <a:spcAft>
                <a:spcPts val="0"/>
              </a:spcAft>
            </a:pPr>
            <a:r>
              <a:rPr lang="nl-NL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vroegtijdig ingrijpen</a:t>
            </a:r>
          </a:p>
          <a:p>
            <a:pPr fontAlgn="auto">
              <a:spcAft>
                <a:spcPts val="0"/>
              </a:spcAft>
            </a:pPr>
            <a:r>
              <a:rPr lang="nl-NL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hulp verlenen</a:t>
            </a:r>
          </a:p>
          <a:p>
            <a:pPr fontAlgn="auto">
              <a:spcAft>
                <a:spcPts val="0"/>
              </a:spcAft>
            </a:pPr>
            <a:r>
              <a:rPr lang="nl-NL" sz="28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rapporteren</a:t>
            </a:r>
          </a:p>
        </p:txBody>
      </p:sp>
    </p:spTree>
    <p:extLst>
      <p:ext uri="{BB962C8B-B14F-4D97-AF65-F5344CB8AC3E}">
        <p14:creationId xmlns:p14="http://schemas.microsoft.com/office/powerpoint/2010/main" val="24332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347B0-F448-4775-5FFE-D5B4DCBE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88" y="836712"/>
            <a:ext cx="8920024" cy="1325563"/>
          </a:xfrm>
        </p:spPr>
        <p:txBody>
          <a:bodyPr/>
          <a:lstStyle/>
          <a:p>
            <a:pPr algn="ctr"/>
            <a:r>
              <a:rPr lang="nl-NL">
                <a:latin typeface="Amasis MT Pro Black" panose="02040A04050005020304" pitchFamily="18" charset="0"/>
              </a:rPr>
              <a:t>Je kunt zwemles volgen bij de Reddingsbrigade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5842774-CB31-524B-9DDA-1F2782AD0C80}"/>
              </a:ext>
            </a:extLst>
          </p:cNvPr>
          <p:cNvSpPr txBox="1"/>
          <p:nvPr/>
        </p:nvSpPr>
        <p:spPr>
          <a:xfrm>
            <a:off x="1955540" y="3789040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Klopt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 ga staan</a:t>
            </a:r>
          </a:p>
          <a:p>
            <a:endParaRPr lang="nl-NL" b="1">
              <a:solidFill>
                <a:schemeClr val="accent6"/>
              </a:solidFill>
            </a:endParaRPr>
          </a:p>
          <a:p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Klopt niet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 blijf zitten </a:t>
            </a:r>
            <a:endParaRPr lang="nl-NL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26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port, persoon, zwembad, kleding&#10;&#10;Automatisch gegenereerde beschrijving">
            <a:extLst>
              <a:ext uri="{FF2B5EF4-FFF2-40B4-BE49-F238E27FC236}">
                <a16:creationId xmlns:a16="http://schemas.microsoft.com/office/drawing/2014/main" id="{ECB7368A-4909-276B-9970-015A94F8A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64" y="-549763"/>
            <a:ext cx="12202320" cy="9635062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EB35F7-2D02-06ED-D15E-1C3F6D1B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751" y="470353"/>
            <a:ext cx="5620927" cy="69752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nl-NL" sz="4800" b="1">
                <a:solidFill>
                  <a:schemeClr val="tx1"/>
                </a:solidFill>
                <a:latin typeface="Amasis MT Pro Black"/>
                <a:cs typeface="Arial"/>
              </a:rPr>
              <a:t>Antwoord:</a:t>
            </a:r>
            <a:r>
              <a:rPr lang="nl-NL" sz="4800" b="1">
                <a:latin typeface="Amasis MT Pro Black"/>
                <a:cs typeface="Arial"/>
              </a:rPr>
              <a:t> </a:t>
            </a:r>
            <a:r>
              <a:rPr lang="nl-NL" sz="4800" b="1">
                <a:solidFill>
                  <a:schemeClr val="accent6"/>
                </a:solidFill>
                <a:latin typeface="Amasis MT Pro Black"/>
                <a:cs typeface="Arial"/>
              </a:rPr>
              <a:t>klopt</a:t>
            </a:r>
            <a:r>
              <a:rPr lang="nl-NL" sz="4800" b="1">
                <a:solidFill>
                  <a:schemeClr val="tx1"/>
                </a:solidFill>
                <a:latin typeface="Amasis MT Pro Black"/>
                <a:cs typeface="Arial"/>
              </a:rPr>
              <a:t>!</a:t>
            </a:r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1B9204B-3963-055B-D85F-088F322F40CB}"/>
              </a:ext>
            </a:extLst>
          </p:cNvPr>
          <p:cNvGrpSpPr/>
          <p:nvPr/>
        </p:nvGrpSpPr>
        <p:grpSpPr>
          <a:xfrm>
            <a:off x="5159896" y="2132856"/>
            <a:ext cx="6913783" cy="4485447"/>
            <a:chOff x="5519936" y="1918360"/>
            <a:chExt cx="6553743" cy="4698816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923F54C1-AA16-68E8-3519-47C91B8691C1}"/>
                </a:ext>
              </a:extLst>
            </p:cNvPr>
            <p:cNvSpPr/>
            <p:nvPr/>
          </p:nvSpPr>
          <p:spPr>
            <a:xfrm>
              <a:off x="5519936" y="1918360"/>
              <a:ext cx="6553743" cy="4698816"/>
            </a:xfrm>
            <a:prstGeom prst="ellipse">
              <a:avLst/>
            </a:prstGeom>
            <a:solidFill>
              <a:srgbClr val="FF57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C69B4A6C-4563-A3EC-AF9B-9C83C7C07307}"/>
                </a:ext>
              </a:extLst>
            </p:cNvPr>
            <p:cNvSpPr txBox="1"/>
            <p:nvPr/>
          </p:nvSpPr>
          <p:spPr>
            <a:xfrm>
              <a:off x="6002491" y="3342849"/>
              <a:ext cx="5635840" cy="185895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sz="2800">
                  <a:solidFill>
                    <a:schemeClr val="bg1"/>
                  </a:solidFill>
                  <a:latin typeface="+mn-lt"/>
                </a:rPr>
                <a:t>Heb je de</a:t>
              </a:r>
              <a:r>
                <a:rPr lang="en-US"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zwemdiploma’s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 A, B 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en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 C 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behaald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? Top! 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Daarna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 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kun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 je 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bij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de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 </a:t>
              </a:r>
              <a:r>
                <a:rPr lang="en-US" sz="2800" kern="1200" err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Reddingsbrigade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 lessen 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voor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 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nog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veel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 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meer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 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belangrijke</a:t>
              </a:r>
              <a:r>
                <a:rPr lang="en-US" sz="2800">
                  <a:solidFill>
                    <a:schemeClr val="bg1"/>
                  </a:solidFill>
                  <a:latin typeface="+mn-lt"/>
                </a:rPr>
                <a:t> diploma's </a:t>
              </a:r>
              <a:r>
                <a:rPr lang="en-US" sz="2800" err="1">
                  <a:solidFill>
                    <a:schemeClr val="bg1"/>
                  </a:solidFill>
                  <a:latin typeface="+mn-lt"/>
                </a:rPr>
                <a:t>volgen</a:t>
              </a:r>
              <a:r>
                <a:rPr lang="en-US"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.</a:t>
              </a:r>
              <a:endParaRPr lang="nl-NL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8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AB40-F6D9-1DE1-3301-9B2CA202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978792"/>
            <a:ext cx="10515600" cy="1325563"/>
          </a:xfrm>
        </p:spPr>
        <p:txBody>
          <a:bodyPr/>
          <a:lstStyle/>
          <a:p>
            <a:pPr algn="ctr"/>
            <a:r>
              <a:rPr lang="nl-NL">
                <a:latin typeface="Amasis MT Pro Black" panose="02040A04050005020304" pitchFamily="18" charset="0"/>
              </a:rPr>
              <a:t>Als je ziet dat iemand verdrinkt, moet je zo snel mogelijk in het water springen om diegene te helpen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1031E4C-BC9D-CC98-A576-1D3F399DBAFD}"/>
              </a:ext>
            </a:extLst>
          </p:cNvPr>
          <p:cNvSpPr txBox="1"/>
          <p:nvPr/>
        </p:nvSpPr>
        <p:spPr>
          <a:xfrm>
            <a:off x="911424" y="4293096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Klopt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 ga staan</a:t>
            </a:r>
          </a:p>
          <a:p>
            <a:endParaRPr lang="nl-NL" b="1">
              <a:solidFill>
                <a:schemeClr val="accent6"/>
              </a:solidFill>
            </a:endParaRPr>
          </a:p>
          <a:p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Klopt niet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 blijf zitten </a:t>
            </a:r>
            <a:endParaRPr lang="nl-NL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30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CF64-3F5B-4D05-8526-28CA816A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365126"/>
            <a:ext cx="6697960" cy="1325563"/>
          </a:xfrm>
        </p:spPr>
        <p:txBody>
          <a:bodyPr wrap="square" anchor="ctr">
            <a:normAutofit/>
          </a:bodyPr>
          <a:lstStyle/>
          <a:p>
            <a:r>
              <a:rPr lang="nl-NL" spc="-10">
                <a:latin typeface="Amasis MT Pro Black" panose="02040A04050005020304" pitchFamily="18" charset="0"/>
              </a:rPr>
              <a:t>Wat is de Reddingsbrigade? </a:t>
            </a:r>
            <a:endParaRPr lang="nl-NL">
              <a:latin typeface="Amasis MT Pro Black" panose="02040A04050005020304" pitchFamily="18" charset="0"/>
            </a:endParaRPr>
          </a:p>
        </p:txBody>
      </p:sp>
      <p:pic>
        <p:nvPicPr>
          <p:cNvPr id="13" name="Afbeelding 12" descr="Afbeelding met buitenshuis, persoon, kleding, water&#10;&#10;Automatisch gegenereerde beschrijving">
            <a:extLst>
              <a:ext uri="{FF2B5EF4-FFF2-40B4-BE49-F238E27FC236}">
                <a16:creationId xmlns:a16="http://schemas.microsoft.com/office/drawing/2014/main" id="{BB125114-7670-D598-0249-A83180141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075798" y="1690689"/>
            <a:ext cx="4529452" cy="3822423"/>
          </a:xfrm>
          <a:prstGeom prst="rect">
            <a:avLst/>
          </a:prstGeom>
          <a:solidFill>
            <a:schemeClr val="accent6"/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6129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0B96A-F47B-FD56-967C-0954DB26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112074"/>
            <a:ext cx="6335814" cy="1325563"/>
          </a:xfrm>
        </p:spPr>
        <p:txBody>
          <a:bodyPr/>
          <a:lstStyle/>
          <a:p>
            <a:r>
              <a:rPr lang="nl-NL" b="1">
                <a:solidFill>
                  <a:schemeClr val="tx1"/>
                </a:solidFill>
                <a:latin typeface="Amasis MT Pro Black"/>
                <a:cs typeface="Arial"/>
              </a:rPr>
              <a:t>Antwoord:</a:t>
            </a:r>
            <a:r>
              <a:rPr lang="nl-NL" b="1">
                <a:latin typeface="Amasis MT Pro Black"/>
                <a:cs typeface="Arial"/>
              </a:rPr>
              <a:t> </a:t>
            </a:r>
            <a:r>
              <a:rPr lang="nl-NL" b="1">
                <a:solidFill>
                  <a:srgbClr val="FF0000"/>
                </a:solidFill>
                <a:latin typeface="Amasis MT Pro Black"/>
                <a:cs typeface="Arial"/>
              </a:rPr>
              <a:t>klopt niet</a:t>
            </a:r>
            <a:r>
              <a:rPr lang="nl-NL" b="1">
                <a:solidFill>
                  <a:schemeClr val="tx1"/>
                </a:solidFill>
                <a:latin typeface="Amasis MT Pro Black"/>
                <a:cs typeface="Arial"/>
              </a:rPr>
              <a:t>!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30269F76-FEC3-5DDB-B485-9ED57CD91374}"/>
              </a:ext>
            </a:extLst>
          </p:cNvPr>
          <p:cNvGrpSpPr/>
          <p:nvPr/>
        </p:nvGrpSpPr>
        <p:grpSpPr>
          <a:xfrm>
            <a:off x="1703511" y="1385844"/>
            <a:ext cx="8349933" cy="4847937"/>
            <a:chOff x="1703511" y="1385844"/>
            <a:chExt cx="8349933" cy="4847937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8AFCAEE4-9A12-5541-3FF2-73444583BA7D}"/>
                </a:ext>
              </a:extLst>
            </p:cNvPr>
            <p:cNvGrpSpPr/>
            <p:nvPr/>
          </p:nvGrpSpPr>
          <p:grpSpPr>
            <a:xfrm>
              <a:off x="1703511" y="1385844"/>
              <a:ext cx="8349933" cy="4847937"/>
              <a:chOff x="1703511" y="1385844"/>
              <a:chExt cx="8349933" cy="4847937"/>
            </a:xfrm>
          </p:grpSpPr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9683662-AC2D-8C9C-D8B9-495B8D38CF42}"/>
                  </a:ext>
                </a:extLst>
              </p:cNvPr>
              <p:cNvSpPr/>
              <p:nvPr/>
            </p:nvSpPr>
            <p:spPr>
              <a:xfrm>
                <a:off x="1703511" y="1385844"/>
                <a:ext cx="8349931" cy="148876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3800FF88-01A2-7F0B-59A2-82337549C498}"/>
                  </a:ext>
                </a:extLst>
              </p:cNvPr>
              <p:cNvSpPr txBox="1"/>
              <p:nvPr/>
            </p:nvSpPr>
            <p:spPr>
              <a:xfrm>
                <a:off x="1775518" y="1668563"/>
                <a:ext cx="820591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>
                    <a:solidFill>
                      <a:schemeClr val="bg1"/>
                    </a:solidFill>
                  </a:rPr>
                  <a:t>Als je ziet dat iemand in het water in de problemen is, moet je</a:t>
                </a:r>
                <a:r>
                  <a:rPr lang="nl-NL" b="1">
                    <a:solidFill>
                      <a:schemeClr val="bg1"/>
                    </a:solidFill>
                  </a:rPr>
                  <a:t> </a:t>
                </a:r>
                <a:r>
                  <a:rPr lang="nl-NL" b="1" u="sng">
                    <a:solidFill>
                      <a:schemeClr val="bg1"/>
                    </a:solidFill>
                  </a:rPr>
                  <a:t>nooit</a:t>
                </a:r>
                <a:r>
                  <a:rPr lang="nl-NL" b="1">
                    <a:solidFill>
                      <a:schemeClr val="bg1"/>
                    </a:solidFill>
                  </a:rPr>
                  <a:t> </a:t>
                </a:r>
                <a:r>
                  <a:rPr lang="nl-NL">
                    <a:solidFill>
                      <a:schemeClr val="bg1"/>
                    </a:solidFill>
                  </a:rPr>
                  <a:t>zelf het water ingaan. De kans is dan groot dat jij zelf ook in de problemen komt!</a:t>
                </a:r>
              </a:p>
            </p:txBody>
          </p:sp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D8A8BC0E-0C1E-B382-82AB-D828688955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03513" y="2874613"/>
                <a:ext cx="8349931" cy="3359168"/>
              </a:xfrm>
              <a:prstGeom prst="rect">
                <a:avLst/>
              </a:prstGeom>
            </p:spPr>
          </p:pic>
        </p:grp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C1727508-1CF1-08EB-39D0-3DDB4E14EC48}"/>
                </a:ext>
              </a:extLst>
            </p:cNvPr>
            <p:cNvSpPr txBox="1"/>
            <p:nvPr/>
          </p:nvSpPr>
          <p:spPr>
            <a:xfrm>
              <a:off x="4367808" y="2874613"/>
              <a:ext cx="46085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>
                  <a:solidFill>
                    <a:schemeClr val="bg1"/>
                  </a:solidFill>
                  <a:latin typeface="Amasis MT Pro Black" panose="02040A04050005020304" pitchFamily="18" charset="0"/>
                </a:rPr>
                <a:t>Wat je wel moet doen:</a:t>
              </a:r>
            </a:p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4921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094BB-728D-FA39-43FF-69720CF7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39" y="548680"/>
            <a:ext cx="10515600" cy="1325563"/>
          </a:xfrm>
        </p:spPr>
        <p:txBody>
          <a:bodyPr/>
          <a:lstStyle/>
          <a:p>
            <a:pPr algn="ctr"/>
            <a:r>
              <a:rPr lang="nl-NL">
                <a:latin typeface="Amasis MT Pro Black"/>
                <a:cs typeface="Arial"/>
              </a:rPr>
              <a:t>Een rode vlag betekent</a:t>
            </a:r>
            <a:br>
              <a:rPr lang="nl-NL">
                <a:latin typeface="Amasis MT Pro Black"/>
                <a:cs typeface="Arial"/>
              </a:rPr>
            </a:br>
            <a:r>
              <a:rPr lang="nl-NL">
                <a:latin typeface="Amasis MT Pro Black"/>
                <a:cs typeface="Arial"/>
              </a:rPr>
              <a:t>dat je veilig kunt zwemmen</a:t>
            </a:r>
            <a:endParaRPr lang="nl-NL">
              <a:latin typeface="Amasis MT Pro Black" panose="02040A04050005020304" pitchFamily="18" charset="0"/>
            </a:endParaRPr>
          </a:p>
        </p:txBody>
      </p:sp>
      <p:pic>
        <p:nvPicPr>
          <p:cNvPr id="6" name="Afbeelding 5" descr="Afbeelding met vlag, hemel, blauw, paal&#10;&#10;Automatisch gegenereerde beschrijving">
            <a:extLst>
              <a:ext uri="{FF2B5EF4-FFF2-40B4-BE49-F238E27FC236}">
                <a16:creationId xmlns:a16="http://schemas.microsoft.com/office/drawing/2014/main" id="{6D966A68-0ABF-AAE2-48AD-591A974C5D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1944893"/>
            <a:ext cx="6264696" cy="41764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4A4ED06-3A1A-F24C-2D87-F62D4542E216}"/>
              </a:ext>
            </a:extLst>
          </p:cNvPr>
          <p:cNvSpPr txBox="1"/>
          <p:nvPr/>
        </p:nvSpPr>
        <p:spPr>
          <a:xfrm>
            <a:off x="825878" y="3429000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Klopt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 ga staan</a:t>
            </a:r>
          </a:p>
          <a:p>
            <a:endParaRPr lang="nl-NL" b="1">
              <a:solidFill>
                <a:schemeClr val="accent6"/>
              </a:solidFill>
            </a:endParaRPr>
          </a:p>
          <a:p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Klopt niet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 blijf zitten </a:t>
            </a:r>
            <a:endParaRPr lang="nl-NL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419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EAE88-859A-4452-AD35-627595AD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nl-NL">
                <a:solidFill>
                  <a:schemeClr val="tx1"/>
                </a:solidFill>
                <a:latin typeface="Amasis MT Pro Black"/>
                <a:cs typeface="Arial"/>
              </a:rPr>
              <a:t>Antwoord: </a:t>
            </a:r>
            <a:r>
              <a:rPr lang="nl-NL">
                <a:solidFill>
                  <a:srgbClr val="FF0000"/>
                </a:solidFill>
                <a:latin typeface="Amasis MT Pro Black"/>
                <a:cs typeface="Arial"/>
              </a:rPr>
              <a:t>klopt niet</a:t>
            </a:r>
            <a:r>
              <a:rPr lang="nl-NL">
                <a:solidFill>
                  <a:schemeClr val="tx1"/>
                </a:solidFill>
                <a:latin typeface="Amasis MT Pro Black"/>
                <a:cs typeface="Arial"/>
              </a:rPr>
              <a:t>!</a:t>
            </a:r>
          </a:p>
        </p:txBody>
      </p:sp>
      <p:pic>
        <p:nvPicPr>
          <p:cNvPr id="4" name="Afbeelding 3" descr="Afbeelding met vlag, hemel, blauw, paal&#10;&#10;Automatisch gegenereerde beschrijving">
            <a:extLst>
              <a:ext uri="{FF2B5EF4-FFF2-40B4-BE49-F238E27FC236}">
                <a16:creationId xmlns:a16="http://schemas.microsoft.com/office/drawing/2014/main" id="{43C06856-7722-27F2-9F3F-15A51AEF8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8200" y="1825625"/>
            <a:ext cx="5156200" cy="4351338"/>
          </a:xfrm>
          <a:prstGeom prst="rect">
            <a:avLst/>
          </a:prstGeom>
          <a:noFill/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709755CF-9D61-0D6E-CC69-594E8F8BCCC1}"/>
              </a:ext>
            </a:extLst>
          </p:cNvPr>
          <p:cNvGrpSpPr/>
          <p:nvPr/>
        </p:nvGrpSpPr>
        <p:grpSpPr>
          <a:xfrm>
            <a:off x="6380651" y="1988840"/>
            <a:ext cx="5674144" cy="1948108"/>
            <a:chOff x="6380651" y="1988840"/>
            <a:chExt cx="5674144" cy="1948108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C06F9098-A383-3129-3A3C-80576C45CA1E}"/>
                </a:ext>
              </a:extLst>
            </p:cNvPr>
            <p:cNvSpPr/>
            <p:nvPr/>
          </p:nvSpPr>
          <p:spPr>
            <a:xfrm>
              <a:off x="6380651" y="2420888"/>
              <a:ext cx="4899047" cy="1224136"/>
            </a:xfrm>
            <a:prstGeom prst="roundRect">
              <a:avLst/>
            </a:prstGeom>
            <a:solidFill>
              <a:srgbClr val="FF57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C873C37D-D3A4-B900-AB2C-87DD29D99E8B}"/>
                </a:ext>
              </a:extLst>
            </p:cNvPr>
            <p:cNvSpPr txBox="1"/>
            <p:nvPr/>
          </p:nvSpPr>
          <p:spPr>
            <a:xfrm>
              <a:off x="6384032" y="1988840"/>
              <a:ext cx="5670763" cy="194810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l-NL" sz="2800" b="1">
                  <a:latin typeface="+mn-lt"/>
                </a:rPr>
                <a:t>Niet zwemmen! Zeer gevaarlijk!</a:t>
              </a:r>
              <a:endParaRPr lang="nl-NL" sz="2800" b="1">
                <a:latin typeface="+mn-lt"/>
                <a:cs typeface="Calibri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l-NL" sz="2400">
                  <a:solidFill>
                    <a:schemeClr val="bg1"/>
                  </a:solidFill>
                  <a:latin typeface="+mn-lt"/>
                </a:rPr>
                <a:t>De rode vlag wordt gehesen bij hele</a:t>
              </a:r>
              <a:br>
                <a:rPr lang="nl-NL" sz="2400">
                  <a:solidFill>
                    <a:schemeClr val="bg1"/>
                  </a:solidFill>
                  <a:latin typeface="+mn-lt"/>
                </a:rPr>
              </a:br>
              <a:r>
                <a:rPr lang="nl-NL" sz="2400">
                  <a:solidFill>
                    <a:schemeClr val="bg1"/>
                  </a:solidFill>
                  <a:latin typeface="+mn-lt"/>
                </a:rPr>
                <a:t>gevaarlijke situaties. Het is dan heel onverstandig om het water in te gaan</a:t>
              </a:r>
              <a:r>
                <a:rPr lang="nl-NL" sz="2800">
                  <a:solidFill>
                    <a:schemeClr val="bg1"/>
                  </a:solidFill>
                  <a:latin typeface="+mn-lt"/>
                </a:rPr>
                <a:t>. </a:t>
              </a:r>
              <a:endParaRPr lang="nl-NL" sz="2800">
                <a:solidFill>
                  <a:schemeClr val="bg1"/>
                </a:solidFill>
                <a:latin typeface="+mn-lt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3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356F7-DB55-63F7-A21B-377BF2B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1" y="908720"/>
            <a:ext cx="10515600" cy="1325563"/>
          </a:xfrm>
        </p:spPr>
        <p:txBody>
          <a:bodyPr/>
          <a:lstStyle/>
          <a:p>
            <a:pPr algn="ctr"/>
            <a:r>
              <a:rPr lang="nl-NL">
                <a:latin typeface="Amasis MT Pro Black"/>
                <a:cs typeface="Arial"/>
              </a:rPr>
              <a:t>Als je in een mui komt, kun je het beste rustig blijven, op je rug gaan liggen en je laten meevoeren met de stroming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5B50022-48CF-4D8E-5412-9DD46170061C}"/>
              </a:ext>
            </a:extLst>
          </p:cNvPr>
          <p:cNvSpPr txBox="1"/>
          <p:nvPr/>
        </p:nvSpPr>
        <p:spPr>
          <a:xfrm>
            <a:off x="838200" y="3933056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Klopt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 ga staan</a:t>
            </a:r>
          </a:p>
          <a:p>
            <a:endParaRPr lang="nl-NL" b="1">
              <a:solidFill>
                <a:schemeClr val="accent6"/>
              </a:solidFill>
            </a:endParaRPr>
          </a:p>
          <a:p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Klopt niet </a:t>
            </a:r>
            <a:r>
              <a:rPr lang="nl-NL">
                <a:latin typeface="Arial"/>
                <a:cs typeface="Arial"/>
              </a:rPr>
              <a:t>=</a:t>
            </a:r>
            <a:r>
              <a:rPr lang="nl-NL" b="1">
                <a:solidFill>
                  <a:srgbClr val="FF0000"/>
                </a:solidFill>
                <a:latin typeface="Arial"/>
                <a:cs typeface="Arial"/>
              </a:rPr>
              <a:t> blijf zitten </a:t>
            </a:r>
            <a:endParaRPr lang="nl-NL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445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1E3E7-2F3F-5518-D848-D0E7FADB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420888"/>
            <a:ext cx="4186907" cy="1325563"/>
          </a:xfrm>
        </p:spPr>
        <p:txBody>
          <a:bodyPr/>
          <a:lstStyle/>
          <a:p>
            <a:r>
              <a:rPr lang="nl-NL">
                <a:solidFill>
                  <a:schemeClr val="tx1"/>
                </a:solidFill>
                <a:latin typeface="Amasis MT Pro Black"/>
                <a:cs typeface="Arial"/>
              </a:rPr>
              <a:t>Antwoord: </a:t>
            </a:r>
            <a:r>
              <a:rPr lang="nl-NL">
                <a:solidFill>
                  <a:schemeClr val="accent6"/>
                </a:solidFill>
                <a:latin typeface="Amasis MT Pro Black"/>
                <a:cs typeface="Arial"/>
              </a:rPr>
              <a:t>klopt</a:t>
            </a:r>
            <a:r>
              <a:rPr lang="nl-NL">
                <a:solidFill>
                  <a:schemeClr val="tx1"/>
                </a:solidFill>
                <a:latin typeface="Amasis MT Pro Black"/>
                <a:cs typeface="Arial"/>
              </a:rPr>
              <a:t>!</a:t>
            </a:r>
            <a:endParaRPr lang="nl-NL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6" name="Afbeelding 5" descr="Muien">
            <a:extLst>
              <a:ext uri="{FF2B5EF4-FFF2-40B4-BE49-F238E27FC236}">
                <a16:creationId xmlns:a16="http://schemas.microsoft.com/office/drawing/2014/main" id="{4CEB4766-C8E0-882C-DCAC-25CA96D7F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1298" y="1597471"/>
            <a:ext cx="6236171" cy="339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741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02217-A400-7113-0B27-69A46182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3" y="1793483"/>
            <a:ext cx="7188625" cy="1633713"/>
          </a:xfrm>
        </p:spPr>
        <p:txBody>
          <a:bodyPr/>
          <a:lstStyle/>
          <a:p>
            <a:r>
              <a:rPr lang="nl-NL">
                <a:solidFill>
                  <a:schemeClr val="tx1"/>
                </a:solidFill>
                <a:latin typeface="Amasis MT Pro Black"/>
                <a:cs typeface="Arial"/>
              </a:rPr>
              <a:t>    Einde quiz</a:t>
            </a:r>
            <a:br>
              <a:rPr lang="nl-NL">
                <a:solidFill>
                  <a:schemeClr val="tx1"/>
                </a:solidFill>
                <a:latin typeface="Amasis MT Pro Black"/>
                <a:cs typeface="Arial"/>
              </a:rPr>
            </a:br>
            <a:br>
              <a:rPr lang="nl-NL">
                <a:latin typeface="Amasis MT Pro Black"/>
                <a:cs typeface="Arial"/>
              </a:rPr>
            </a:br>
            <a:r>
              <a:rPr lang="nl-NL">
                <a:latin typeface="Amasis MT Pro Black"/>
                <a:cs typeface="Arial"/>
              </a:rPr>
              <a:t>Hoeveel vragen had jij goed? </a:t>
            </a:r>
            <a:endParaRPr lang="nl-NL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56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shuis, hemel, water, reddingsvest&#10;&#10;Automatisch gegenereerde beschrijving">
            <a:extLst>
              <a:ext uri="{FF2B5EF4-FFF2-40B4-BE49-F238E27FC236}">
                <a16:creationId xmlns:a16="http://schemas.microsoft.com/office/drawing/2014/main" id="{5484545D-E4B1-7DD7-B429-9CEEA8FAD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704" y="-603448"/>
            <a:ext cx="12925436" cy="8616957"/>
          </a:xfrm>
          <a:prstGeom prst="rect">
            <a:avLst/>
          </a:prstGeom>
        </p:spPr>
      </p:pic>
      <p:sp>
        <p:nvSpPr>
          <p:cNvPr id="6147" name="Titel 2"/>
          <p:cNvSpPr>
            <a:spLocks noGrp="1"/>
          </p:cNvSpPr>
          <p:nvPr>
            <p:ph type="title"/>
          </p:nvPr>
        </p:nvSpPr>
        <p:spPr>
          <a:xfrm>
            <a:off x="983432" y="1143000"/>
            <a:ext cx="7056784" cy="1143000"/>
          </a:xfrm>
        </p:spPr>
        <p:txBody>
          <a:bodyPr/>
          <a:lstStyle/>
          <a:p>
            <a:pPr algn="ctr" eaLnBrk="1" hangingPunct="1"/>
            <a:r>
              <a:rPr lang="nl-NL" altLang="nl-NL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Bedankt voor jullie aandacht!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785AAFA-DCBB-1E74-5BF0-0CCC7DE24C02}"/>
              </a:ext>
            </a:extLst>
          </p:cNvPr>
          <p:cNvSpPr txBox="1">
            <a:spLocks/>
          </p:cNvSpPr>
          <p:nvPr/>
        </p:nvSpPr>
        <p:spPr bwMode="auto">
          <a:xfrm>
            <a:off x="6600056" y="2286000"/>
            <a:ext cx="52680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57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57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57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57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57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57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57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57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nl-NL" altLang="nl-NL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Zijn er nog vragen?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F1AEA5-E51E-ECDD-C03B-BFE88987F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072" y="980728"/>
            <a:ext cx="4608512" cy="5163553"/>
          </a:xfrm>
          <a:prstGeom prst="rect">
            <a:avLst/>
          </a:prstGeom>
        </p:spPr>
      </p:pic>
      <p:pic>
        <p:nvPicPr>
          <p:cNvPr id="4" name="Afbeelding 3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C49DE216-8597-7D43-1005-852DDF2C7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7"/>
          <a:stretch/>
        </p:blipFill>
        <p:spPr>
          <a:xfrm>
            <a:off x="197707" y="300683"/>
            <a:ext cx="6194864" cy="54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7ECFF228-F6D5-E70E-FBFC-50B58D71D1EA}"/>
              </a:ext>
            </a:extLst>
          </p:cNvPr>
          <p:cNvSpPr txBox="1"/>
          <p:nvPr/>
        </p:nvSpPr>
        <p:spPr>
          <a:xfrm>
            <a:off x="10090937" y="230393"/>
            <a:ext cx="20162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/>
              <a:t>G</a:t>
            </a:r>
          </a:p>
          <a:p>
            <a:pPr algn="ctr"/>
            <a:r>
              <a:rPr lang="nl-NL" sz="3200" b="1"/>
              <a:t>E</a:t>
            </a:r>
          </a:p>
          <a:p>
            <a:pPr algn="ctr"/>
            <a:r>
              <a:rPr lang="nl-NL" sz="3200" b="1"/>
              <a:t>S</a:t>
            </a:r>
          </a:p>
          <a:p>
            <a:pPr algn="ctr"/>
            <a:r>
              <a:rPr lang="nl-NL" sz="3200" b="1"/>
              <a:t>C</a:t>
            </a:r>
          </a:p>
          <a:p>
            <a:pPr algn="ctr"/>
            <a:r>
              <a:rPr lang="nl-NL" sz="3200" b="1"/>
              <a:t>H</a:t>
            </a:r>
          </a:p>
          <a:p>
            <a:pPr algn="ctr"/>
            <a:r>
              <a:rPr lang="nl-NL" sz="3200" b="1"/>
              <a:t>I</a:t>
            </a:r>
          </a:p>
          <a:p>
            <a:pPr algn="ctr"/>
            <a:r>
              <a:rPr lang="nl-NL" sz="3200" b="1"/>
              <a:t>E</a:t>
            </a:r>
          </a:p>
          <a:p>
            <a:pPr algn="ctr"/>
            <a:r>
              <a:rPr lang="nl-NL" sz="3200" b="1"/>
              <a:t>D</a:t>
            </a:r>
          </a:p>
          <a:p>
            <a:pPr algn="ctr"/>
            <a:r>
              <a:rPr lang="nl-NL" sz="3200" b="1"/>
              <a:t>E</a:t>
            </a:r>
          </a:p>
          <a:p>
            <a:pPr algn="ctr"/>
            <a:r>
              <a:rPr lang="nl-NL" sz="3200" b="1"/>
              <a:t>N</a:t>
            </a:r>
          </a:p>
          <a:p>
            <a:pPr algn="ctr"/>
            <a:r>
              <a:rPr lang="nl-NL" sz="3200" b="1"/>
              <a:t>I</a:t>
            </a:r>
          </a:p>
          <a:p>
            <a:pPr algn="ctr"/>
            <a:r>
              <a:rPr lang="nl-NL" sz="3200" b="1"/>
              <a:t>S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5BEFCA5-FAC1-5164-A8D5-616BA6B1E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0" y="-163580"/>
            <a:ext cx="10420862" cy="75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2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60F2A-3104-A18D-CEF8-3CD886E9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876" y="-210278"/>
            <a:ext cx="3099814" cy="1325563"/>
          </a:xfrm>
        </p:spPr>
        <p:txBody>
          <a:bodyPr/>
          <a:lstStyle/>
          <a:p>
            <a:r>
              <a:rPr lang="nl-NL" b="1">
                <a:latin typeface="Amasis MT Pro"/>
                <a:cs typeface="Arial"/>
              </a:rPr>
              <a:t>Zwem veilig!</a:t>
            </a:r>
            <a:endParaRPr lang="nl-NL" b="1">
              <a:latin typeface="Amasis MT Pro" panose="020F0502020204030204" pitchFamily="18" charset="0"/>
            </a:endParaRPr>
          </a:p>
        </p:txBody>
      </p:sp>
      <p:pic>
        <p:nvPicPr>
          <p:cNvPr id="4" name="Afbeelding 3" descr="flyer Waterveiligheid - Zomer">
            <a:extLst>
              <a:ext uri="{FF2B5EF4-FFF2-40B4-BE49-F238E27FC236}">
                <a16:creationId xmlns:a16="http://schemas.microsoft.com/office/drawing/2014/main" id="{755C5413-2721-3BFE-4288-495A7FC6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408" y="851510"/>
            <a:ext cx="4248472" cy="536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flyer Waterveiligheid - Zomer">
            <a:extLst>
              <a:ext uri="{FF2B5EF4-FFF2-40B4-BE49-F238E27FC236}">
                <a16:creationId xmlns:a16="http://schemas.microsoft.com/office/drawing/2014/main" id="{6A0982E2-F243-9D5A-4C77-344F0134F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6040" y="851510"/>
            <a:ext cx="4342661" cy="5294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66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EABF12C-9823-5B21-B301-94CA4744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8"/>
            <a:ext cx="12289364" cy="6912768"/>
          </a:xfrm>
          <a:prstGeom prst="rect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786B402-F768-1F78-4AC8-1A0F7CE6EFD8}"/>
              </a:ext>
            </a:extLst>
          </p:cNvPr>
          <p:cNvSpPr txBox="1">
            <a:spLocks/>
          </p:cNvSpPr>
          <p:nvPr/>
        </p:nvSpPr>
        <p:spPr bwMode="auto">
          <a:xfrm>
            <a:off x="4727848" y="1886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57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6600">
                <a:latin typeface="Amasis MT Pro Black"/>
                <a:cs typeface="Arial"/>
              </a:rPr>
              <a:t>Vlaggen</a:t>
            </a:r>
            <a:endParaRPr lang="nl-NL" sz="660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7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1EA56-F39D-F915-D2E7-9E513600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705" y="332656"/>
            <a:ext cx="5465209" cy="1325563"/>
          </a:xfrm>
        </p:spPr>
        <p:txBody>
          <a:bodyPr/>
          <a:lstStyle/>
          <a:p>
            <a:pPr algn="ctr"/>
            <a:r>
              <a:rPr lang="nl-NL" b="1" err="1">
                <a:latin typeface="Amasis MT Pro"/>
                <a:cs typeface="Arial"/>
              </a:rPr>
              <a:t>Lifeguards</a:t>
            </a:r>
            <a:r>
              <a:rPr lang="nl-NL" b="1">
                <a:latin typeface="Amasis MT Pro"/>
                <a:cs typeface="Arial"/>
              </a:rPr>
              <a:t> aanwezig!</a:t>
            </a:r>
            <a:endParaRPr lang="nl-NL" b="1">
              <a:latin typeface="Amasis MT Pro"/>
            </a:endParaRPr>
          </a:p>
        </p:txBody>
      </p:sp>
      <p:pic>
        <p:nvPicPr>
          <p:cNvPr id="3" name="Afbeelding 2" descr="rood over geel">
            <a:extLst>
              <a:ext uri="{FF2B5EF4-FFF2-40B4-BE49-F238E27FC236}">
                <a16:creationId xmlns:a16="http://schemas.microsoft.com/office/drawing/2014/main" id="{9AB86EF2-BA55-0D8E-1F8C-72680D588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338" y="1556792"/>
            <a:ext cx="6219323" cy="410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27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00DA8-0E77-7319-3B02-BF064241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799" y="439084"/>
            <a:ext cx="8137018" cy="1325563"/>
          </a:xfrm>
        </p:spPr>
        <p:txBody>
          <a:bodyPr/>
          <a:lstStyle/>
          <a:p>
            <a:pPr algn="ctr"/>
            <a:r>
              <a:rPr lang="nl-NL">
                <a:latin typeface="Amasis MT Pro Black"/>
                <a:cs typeface="Arial"/>
              </a:rPr>
              <a:t>Pas op met zwemmen! Gevaarlijk!</a:t>
            </a:r>
            <a:endParaRPr lang="nl-NL"/>
          </a:p>
        </p:txBody>
      </p:sp>
      <p:pic>
        <p:nvPicPr>
          <p:cNvPr id="3" name="Afbeelding 2" descr="geel">
            <a:extLst>
              <a:ext uri="{FF2B5EF4-FFF2-40B4-BE49-F238E27FC236}">
                <a16:creationId xmlns:a16="http://schemas.microsoft.com/office/drawing/2014/main" id="{D85BD152-227B-94CD-9A6A-ECBD34662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0" y="1764647"/>
            <a:ext cx="5040560" cy="3328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02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co presentatie redned - widescreen.potx" id="{D19283B5-634C-4374-82C9-EFBC8AA9CBB1}" vid="{EE22DB4F-73D0-4BBF-A221-43BCFC7DD51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co presentatie redned - widescreen.potx" id="{D19283B5-634C-4374-82C9-EFBC8AA9CBB1}" vid="{6FFA649B-5EA9-4E90-A801-8EA08E3EDA4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co presentatie redned - widescreen.potx" id="{D19283B5-634C-4374-82C9-EFBC8AA9CBB1}" vid="{3A6F18ED-2B06-4713-A505-4E1ACF2D9507}"/>
    </a:ext>
  </a:ext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E9368400B134A89D17C48AC985146" ma:contentTypeVersion="19" ma:contentTypeDescription="Een nieuw document maken." ma:contentTypeScope="" ma:versionID="feb8342ad3363073717991039e48d7c2">
  <xsd:schema xmlns:xsd="http://www.w3.org/2001/XMLSchema" xmlns:xs="http://www.w3.org/2001/XMLSchema" xmlns:p="http://schemas.microsoft.com/office/2006/metadata/properties" xmlns:ns2="7c72eab0-2c13-43aa-9fb9-603c86519e9c" xmlns:ns3="3a0b1c90-11c0-46e0-8f2f-658d5bb5a42d" targetNamespace="http://schemas.microsoft.com/office/2006/metadata/properties" ma:root="true" ma:fieldsID="234520c122124567d12ed2e63cc10208" ns2:_="" ns3:_="">
    <xsd:import namespace="7c72eab0-2c13-43aa-9fb9-603c86519e9c"/>
    <xsd:import namespace="3a0b1c90-11c0-46e0-8f2f-658d5bb5a4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datum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2eab0-2c13-43aa-9fb9-603c86519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datum" ma:index="13" nillable="true" ma:displayName="datum" ma:format="DateOnly" ma:internalName="datum">
      <xsd:simpleType>
        <xsd:restriction base="dms:DateTim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73de75b6-e2c8-4476-b58f-18ff0df126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b1c90-11c0-46e0-8f2f-658d5bb5a42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9b5ba71-891c-4b02-a522-10f110170f90}" ma:internalName="TaxCatchAll" ma:showField="CatchAllData" ma:web="3a0b1c90-11c0-46e0-8f2f-658d5bb5a4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7c72eab0-2c13-43aa-9fb9-603c86519e9c" xsi:nil="true"/>
    <TaxCatchAll xmlns="3a0b1c90-11c0-46e0-8f2f-658d5bb5a42d" xsi:nil="true"/>
    <lcf76f155ced4ddcb4097134ff3c332f xmlns="7c72eab0-2c13-43aa-9fb9-603c86519e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1D39AE-CAD2-4B94-986C-2F7B9574DE28}">
  <ds:schemaRefs>
    <ds:schemaRef ds:uri="3a0b1c90-11c0-46e0-8f2f-658d5bb5a42d"/>
    <ds:schemaRef ds:uri="7c72eab0-2c13-43aa-9fb9-603c86519e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7EDDC1-A47E-4621-A5E7-9851D7498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06B4E-AC17-460C-BFC4-E713236407EB}">
  <ds:schemaRefs>
    <ds:schemaRef ds:uri="3a0b1c90-11c0-46e0-8f2f-658d5bb5a42d"/>
    <ds:schemaRef ds:uri="7c72eab0-2c13-43aa-9fb9-603c86519e9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blanco presentatie redned - widescreen (1)</Template>
  <TotalTime>6</TotalTime>
  <Words>587</Words>
  <Application>Microsoft Office PowerPoint</Application>
  <PresentationFormat>Breedbeeld</PresentationFormat>
  <Paragraphs>116</Paragraphs>
  <Slides>36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36</vt:i4>
      </vt:variant>
    </vt:vector>
  </HeadingPairs>
  <TitlesOfParts>
    <vt:vector size="45" baseType="lpstr">
      <vt:lpstr>Amasis MT Pro</vt:lpstr>
      <vt:lpstr>Amasis MT Pro Black</vt:lpstr>
      <vt:lpstr>Arial</vt:lpstr>
      <vt:lpstr>Calibri</vt:lpstr>
      <vt:lpstr>Segoe UI</vt:lpstr>
      <vt:lpstr>Wingdings</vt:lpstr>
      <vt:lpstr>Office-thema</vt:lpstr>
      <vt:lpstr>Custom Design</vt:lpstr>
      <vt:lpstr>1_Custom Design</vt:lpstr>
      <vt:lpstr>Mijn spreekbeurt over de Reddingsbrigade!</vt:lpstr>
      <vt:lpstr>Inhoud</vt:lpstr>
      <vt:lpstr>Wat is de Reddingsbrigade? </vt:lpstr>
      <vt:lpstr>PowerPoint-presentatie</vt:lpstr>
      <vt:lpstr>PowerPoint-presentatie</vt:lpstr>
      <vt:lpstr>Zwem veilig!</vt:lpstr>
      <vt:lpstr>PowerPoint-presentatie</vt:lpstr>
      <vt:lpstr>Lifeguards aanwezig!</vt:lpstr>
      <vt:lpstr>Pas op met zwemmen! Gevaarlijk!</vt:lpstr>
      <vt:lpstr>Niet zwemmen! Zeer gevaarlijk!</vt:lpstr>
      <vt:lpstr>Zwemmen en baden verboden!</vt:lpstr>
      <vt:lpstr>Pas op met zwemmen! Geen drijfmiddelen gebruiken!</vt:lpstr>
      <vt:lpstr>Kind gevonden!</vt:lpstr>
      <vt:lpstr>Eerstehulppersoneel aanwezig op reddingspost!</vt:lpstr>
      <vt:lpstr>Gevaarlijke (zee)dieren en/of ongedierte in het water! Niet zwemmen!</vt:lpstr>
      <vt:lpstr>Watersportgebied!</vt:lpstr>
      <vt:lpstr>Getijden</vt:lpstr>
      <vt:lpstr>Muien</vt:lpstr>
      <vt:lpstr>Opleidingen</vt:lpstr>
      <vt:lpstr>Waterhulpverlening</vt:lpstr>
      <vt:lpstr>Waterhulpverlening</vt:lpstr>
      <vt:lpstr>Nationale Reddingsvloot (NRV)</vt:lpstr>
      <vt:lpstr>Lifesaving De sport van helden!</vt:lpstr>
      <vt:lpstr>Heb jij goed opgelet? Doe mee met de quiz!</vt:lpstr>
      <vt:lpstr>Lifeguards redden alleen mensen die aan het verdrinken zijn</vt:lpstr>
      <vt:lpstr>Antwoord: klopt niet!</vt:lpstr>
      <vt:lpstr>Je kunt zwemles volgen bij de Reddingsbrigade </vt:lpstr>
      <vt:lpstr>Antwoord: klopt!</vt:lpstr>
      <vt:lpstr>Als je ziet dat iemand verdrinkt, moet je zo snel mogelijk in het water springen om diegene te helpen</vt:lpstr>
      <vt:lpstr>Antwoord: klopt niet!</vt:lpstr>
      <vt:lpstr>Een rode vlag betekent dat je veilig kunt zwemmen</vt:lpstr>
      <vt:lpstr>Antwoord: klopt niet!</vt:lpstr>
      <vt:lpstr>Als je in een mui komt, kun je het beste rustig blijven, op je rug gaan liggen en je laten meevoeren met de stroming</vt:lpstr>
      <vt:lpstr>Antwoord: klopt!</vt:lpstr>
      <vt:lpstr>    Einde quiz  Hoeveel vragen had jij goed? </vt:lpstr>
      <vt:lpstr>Bedankt voor jullie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jou spreekbeurt over de Reddingsbrigade!</dc:title>
  <dc:creator>Susanne de Hart</dc:creator>
  <cp:lastModifiedBy>Susanne de Hart</cp:lastModifiedBy>
  <cp:revision>5</cp:revision>
  <cp:lastPrinted>2014-01-30T09:58:08Z</cp:lastPrinted>
  <dcterms:created xsi:type="dcterms:W3CDTF">2023-09-26T07:17:14Z</dcterms:created>
  <dcterms:modified xsi:type="dcterms:W3CDTF">2024-02-21T12:30:48Z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0x0101002DBE9368400B134A89D17C48AC985146</vt:lpwstr>
  </property>
  <property fmtid="{D5CDD505-2E9C-101B-9397-08002B2CF9AE}" pid="3" name="MediaServiceImageTags">
    <vt:lpwstr/>
  </property>
</Properties>
</file>